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34" r:id="rId3"/>
    <p:sldId id="307" r:id="rId4"/>
    <p:sldId id="296" r:id="rId5"/>
    <p:sldId id="294" r:id="rId6"/>
    <p:sldId id="295" r:id="rId7"/>
    <p:sldId id="332" r:id="rId8"/>
    <p:sldId id="327" r:id="rId9"/>
    <p:sldId id="325" r:id="rId10"/>
    <p:sldId id="309" r:id="rId11"/>
    <p:sldId id="313" r:id="rId12"/>
    <p:sldId id="341" r:id="rId13"/>
    <p:sldId id="297" r:id="rId14"/>
    <p:sldId id="298" r:id="rId15"/>
    <p:sldId id="321" r:id="rId16"/>
    <p:sldId id="326" r:id="rId17"/>
    <p:sldId id="328" r:id="rId18"/>
    <p:sldId id="305" r:id="rId19"/>
    <p:sldId id="316" r:id="rId20"/>
    <p:sldId id="317" r:id="rId21"/>
    <p:sldId id="315" r:id="rId22"/>
    <p:sldId id="318" r:id="rId23"/>
    <p:sldId id="285" r:id="rId24"/>
    <p:sldId id="319" r:id="rId25"/>
    <p:sldId id="286" r:id="rId26"/>
    <p:sldId id="330" r:id="rId27"/>
    <p:sldId id="304" r:id="rId28"/>
    <p:sldId id="333" r:id="rId29"/>
    <p:sldId id="278" r:id="rId30"/>
    <p:sldId id="308" r:id="rId31"/>
    <p:sldId id="292" r:id="rId32"/>
    <p:sldId id="289" r:id="rId33"/>
    <p:sldId id="291" r:id="rId34"/>
    <p:sldId id="290" r:id="rId35"/>
    <p:sldId id="336" r:id="rId36"/>
    <p:sldId id="320" r:id="rId37"/>
    <p:sldId id="312" r:id="rId38"/>
    <p:sldId id="342" r:id="rId39"/>
    <p:sldId id="335" r:id="rId40"/>
    <p:sldId id="339"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B29C"/>
    <a:srgbClr val="F2F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3936" autoAdjust="0"/>
  </p:normalViewPr>
  <p:slideViewPr>
    <p:cSldViewPr snapToGrid="0">
      <p:cViewPr varScale="1">
        <p:scale>
          <a:sx n="121" d="100"/>
          <a:sy n="121" d="100"/>
        </p:scale>
        <p:origin x="330"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2880F-A1A0-460A-8F5E-95D756CC475B}" type="datetimeFigureOut">
              <a:rPr lang="en-US" smtClean="0"/>
              <a:t>1/21/2016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F9CE-3F53-4982-BAD1-8215EA99FDC1}" type="slidenum">
              <a:rPr lang="en-US" smtClean="0"/>
              <a:t>‹#›</a:t>
            </a:fld>
            <a:endParaRPr lang="en-US"/>
          </a:p>
        </p:txBody>
      </p:sp>
    </p:spTree>
    <p:extLst>
      <p:ext uri="{BB962C8B-B14F-4D97-AF65-F5344CB8AC3E}">
        <p14:creationId xmlns:p14="http://schemas.microsoft.com/office/powerpoint/2010/main" val="213947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9CE-3F53-4982-BAD1-8215EA99FDC1}" type="slidenum">
              <a:rPr lang="en-US" smtClean="0"/>
              <a:t>3</a:t>
            </a:fld>
            <a:endParaRPr lang="en-US"/>
          </a:p>
        </p:txBody>
      </p:sp>
    </p:spTree>
    <p:extLst>
      <p:ext uri="{BB962C8B-B14F-4D97-AF65-F5344CB8AC3E}">
        <p14:creationId xmlns:p14="http://schemas.microsoft.com/office/powerpoint/2010/main" val="296127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9CE-3F53-4982-BAD1-8215EA99FDC1}" type="slidenum">
              <a:rPr lang="en-US" smtClean="0"/>
              <a:t>4</a:t>
            </a:fld>
            <a:endParaRPr lang="en-US"/>
          </a:p>
        </p:txBody>
      </p:sp>
    </p:spTree>
    <p:extLst>
      <p:ext uri="{BB962C8B-B14F-4D97-AF65-F5344CB8AC3E}">
        <p14:creationId xmlns:p14="http://schemas.microsoft.com/office/powerpoint/2010/main" val="89094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*TP-</a:t>
            </a:r>
            <a:r>
              <a:rPr lang="en-US" baseline="0" dirty="0" smtClean="0"/>
              <a:t> using the information to gain access to other sources…. Faking an e-mail account and communicating with one of the individual’s friends. Ex. name@H0TMAIL.COM</a:t>
            </a:r>
            <a:endParaRPr lang="en-US" dirty="0"/>
          </a:p>
        </p:txBody>
      </p:sp>
      <p:sp>
        <p:nvSpPr>
          <p:cNvPr id="4" name="Slide Number Placeholder 3"/>
          <p:cNvSpPr>
            <a:spLocks noGrp="1"/>
          </p:cNvSpPr>
          <p:nvPr>
            <p:ph type="sldNum" sz="quarter" idx="10"/>
          </p:nvPr>
        </p:nvSpPr>
        <p:spPr/>
        <p:txBody>
          <a:bodyPr/>
          <a:lstStyle/>
          <a:p>
            <a:fld id="{6661F9CE-3F53-4982-BAD1-8215EA99FDC1}" type="slidenum">
              <a:rPr lang="en-US" smtClean="0"/>
              <a:t>11</a:t>
            </a:fld>
            <a:endParaRPr lang="en-US"/>
          </a:p>
        </p:txBody>
      </p:sp>
    </p:spTree>
    <p:extLst>
      <p:ext uri="{BB962C8B-B14F-4D97-AF65-F5344CB8AC3E}">
        <p14:creationId xmlns:p14="http://schemas.microsoft.com/office/powerpoint/2010/main" val="70531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9CE-3F53-4982-BAD1-8215EA99FDC1}" type="slidenum">
              <a:rPr lang="en-US" smtClean="0"/>
              <a:t>12</a:t>
            </a:fld>
            <a:endParaRPr lang="en-US"/>
          </a:p>
        </p:txBody>
      </p:sp>
    </p:spTree>
    <p:extLst>
      <p:ext uri="{BB962C8B-B14F-4D97-AF65-F5344CB8AC3E}">
        <p14:creationId xmlns:p14="http://schemas.microsoft.com/office/powerpoint/2010/main" val="157056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9CE-3F53-4982-BAD1-8215EA99FDC1}" type="slidenum">
              <a:rPr lang="en-US" smtClean="0"/>
              <a:t>40</a:t>
            </a:fld>
            <a:endParaRPr lang="en-US"/>
          </a:p>
        </p:txBody>
      </p:sp>
    </p:spTree>
    <p:extLst>
      <p:ext uri="{BB962C8B-B14F-4D97-AF65-F5344CB8AC3E}">
        <p14:creationId xmlns:p14="http://schemas.microsoft.com/office/powerpoint/2010/main" val="40720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2C2814-5396-4545-8AF2-71201F1D75BF}"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18942873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814-5396-4545-8AF2-71201F1D75BF}"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100128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814-5396-4545-8AF2-71201F1D75BF}"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425583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C2814-5396-4545-8AF2-71201F1D75BF}"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166336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2C2814-5396-4545-8AF2-71201F1D75BF}"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234950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2C2814-5396-4545-8AF2-71201F1D75BF}"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108882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2C2814-5396-4545-8AF2-71201F1D75BF}" type="datetimeFigureOut">
              <a:rPr lang="en-US" smtClean="0"/>
              <a:t>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92707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2C2814-5396-4545-8AF2-71201F1D75BF}" type="datetimeFigureOut">
              <a:rPr lang="en-US" smtClean="0"/>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323135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C2814-5396-4545-8AF2-71201F1D75BF}" type="datetimeFigureOut">
              <a:rPr lang="en-US" smtClean="0"/>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386857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2C2814-5396-4545-8AF2-71201F1D75BF}"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312982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2C2814-5396-4545-8AF2-71201F1D75BF}"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C3DF0-6152-4265-BE74-F7AD1727FF4F}" type="slidenum">
              <a:rPr lang="en-US" smtClean="0"/>
              <a:t>‹#›</a:t>
            </a:fld>
            <a:endParaRPr lang="en-US"/>
          </a:p>
        </p:txBody>
      </p:sp>
    </p:spTree>
    <p:extLst>
      <p:ext uri="{BB962C8B-B14F-4D97-AF65-F5344CB8AC3E}">
        <p14:creationId xmlns:p14="http://schemas.microsoft.com/office/powerpoint/2010/main" val="375855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C2814-5396-4545-8AF2-71201F1D75BF}" type="datetimeFigureOut">
              <a:rPr lang="en-US" smtClean="0"/>
              <a:t>1/21/2016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3DF0-6152-4265-BE74-F7AD1727FF4F}" type="slidenum">
              <a:rPr lang="en-US" smtClean="0"/>
              <a:t>‹#›</a:t>
            </a:fld>
            <a:endParaRPr lang="en-US"/>
          </a:p>
        </p:txBody>
      </p:sp>
    </p:spTree>
    <p:extLst>
      <p:ext uri="{BB962C8B-B14F-4D97-AF65-F5344CB8AC3E}">
        <p14:creationId xmlns:p14="http://schemas.microsoft.com/office/powerpoint/2010/main" val="3286186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CFC20A.4D87CA40"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gif"/><Relationship Id="rId4" Type="http://schemas.openxmlformats.org/officeDocument/2006/relationships/image" Target="../media/image4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1927300"/>
            <a:ext cx="12191999" cy="2031325"/>
          </a:xfrm>
          <a:prstGeom prst="rect">
            <a:avLst/>
          </a:prstGeom>
          <a:noFill/>
          <a:ln>
            <a:noFill/>
          </a:ln>
        </p:spPr>
        <p:txBody>
          <a:bodyPr wrap="square" rtlCol="0">
            <a:spAutoFit/>
          </a:bodyPr>
          <a:lstStyle/>
          <a:p>
            <a:pPr algn="ctr"/>
            <a:r>
              <a:rPr lang="en-US" sz="4200" b="1" dirty="0" smtClean="0">
                <a:latin typeface="Cambria" panose="02040503050406030204" pitchFamily="18" charset="0"/>
                <a:cs typeface="Adobe Arabic" panose="02040503050201020203" pitchFamily="18" charset="-78"/>
              </a:rPr>
              <a:t>Social Media Awareness</a:t>
            </a:r>
          </a:p>
          <a:p>
            <a:pPr algn="ctr"/>
            <a:r>
              <a:rPr lang="en-US" sz="4200" b="1" dirty="0" smtClean="0">
                <a:latin typeface="Cambria" panose="02040503050406030204" pitchFamily="18" charset="0"/>
                <a:cs typeface="Adobe Arabic" panose="02040503050201020203" pitchFamily="18" charset="-78"/>
              </a:rPr>
              <a:t>&amp;</a:t>
            </a:r>
          </a:p>
          <a:p>
            <a:pPr algn="ctr"/>
            <a:r>
              <a:rPr lang="en-US" sz="4200" b="1" dirty="0" smtClean="0">
                <a:latin typeface="Cambria" panose="02040503050406030204" pitchFamily="18" charset="0"/>
                <a:cs typeface="Adobe Arabic" panose="02040503050201020203" pitchFamily="18" charset="-78"/>
              </a:rPr>
              <a:t>Information Safety</a:t>
            </a:r>
          </a:p>
        </p:txBody>
      </p:sp>
      <p:sp>
        <p:nvSpPr>
          <p:cNvPr id="3" name="Right Triangle 2"/>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p:nvSpPr>
        <p:spPr>
          <a:xfrm>
            <a:off x="5084344" y="4994299"/>
            <a:ext cx="2023311" cy="369332"/>
          </a:xfrm>
          <a:prstGeom prst="rect">
            <a:avLst/>
          </a:prstGeom>
          <a:noFill/>
        </p:spPr>
        <p:txBody>
          <a:bodyPr wrap="none" rtlCol="0">
            <a:spAutoFit/>
          </a:bodyPr>
          <a:lstStyle/>
          <a:p>
            <a:r>
              <a:rPr lang="en-US" dirty="0" smtClean="0">
                <a:latin typeface="Cambria" panose="02040503050406030204" pitchFamily="18" charset="0"/>
              </a:rPr>
              <a:t>Will McEllen, SFPC</a:t>
            </a:r>
            <a:endParaRPr lang="en-US" dirty="0">
              <a:latin typeface="Cambria" panose="02040503050406030204" pitchFamily="18" charset="0"/>
            </a:endParaRPr>
          </a:p>
        </p:txBody>
      </p:sp>
      <p:pic>
        <p:nvPicPr>
          <p:cNvPr id="5" name="Picture 4" descr="cid:image001.png@01CFC20A.4D87CA4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67325" y="5411041"/>
            <a:ext cx="1657350" cy="1126490"/>
          </a:xfrm>
          <a:prstGeom prst="rect">
            <a:avLst/>
          </a:prstGeom>
          <a:noFill/>
          <a:ln>
            <a:noFill/>
          </a:ln>
        </p:spPr>
      </p:pic>
    </p:spTree>
    <p:extLst>
      <p:ext uri="{BB962C8B-B14F-4D97-AF65-F5344CB8AC3E}">
        <p14:creationId xmlns:p14="http://schemas.microsoft.com/office/powerpoint/2010/main" val="136939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p:cNvSpPr txBox="1"/>
          <p:nvPr/>
        </p:nvSpPr>
        <p:spPr>
          <a:xfrm>
            <a:off x="1053430" y="3369937"/>
            <a:ext cx="9931399" cy="707886"/>
          </a:xfrm>
          <a:prstGeom prst="rect">
            <a:avLst/>
          </a:prstGeom>
          <a:noFill/>
          <a:ln>
            <a:solidFill>
              <a:schemeClr val="tx1"/>
            </a:solidFill>
          </a:ln>
        </p:spPr>
        <p:txBody>
          <a:bodyPr wrap="square" rtlCol="0">
            <a:spAutoFit/>
          </a:bodyPr>
          <a:lstStyle/>
          <a:p>
            <a:r>
              <a:rPr lang="en-US" sz="2000" dirty="0" smtClean="0"/>
              <a:t>Non-Sensitive PII: information whose loss or compromise would cause a risk considered to be minimal or non-existent</a:t>
            </a:r>
          </a:p>
        </p:txBody>
      </p:sp>
      <p:sp>
        <p:nvSpPr>
          <p:cNvPr id="27" name="TextBox 26"/>
          <p:cNvSpPr txBox="1"/>
          <p:nvPr/>
        </p:nvSpPr>
        <p:spPr>
          <a:xfrm>
            <a:off x="1053430" y="3828814"/>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Driver’s License Number</a:t>
            </a:r>
          </a:p>
        </p:txBody>
      </p:sp>
      <p:sp>
        <p:nvSpPr>
          <p:cNvPr id="28" name="TextBox 27"/>
          <p:cNvSpPr txBox="1"/>
          <p:nvPr/>
        </p:nvSpPr>
        <p:spPr>
          <a:xfrm>
            <a:off x="1053430" y="4220602"/>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Date of Birth</a:t>
            </a:r>
          </a:p>
        </p:txBody>
      </p:sp>
      <p:sp>
        <p:nvSpPr>
          <p:cNvPr id="29" name="TextBox 28"/>
          <p:cNvSpPr txBox="1"/>
          <p:nvPr/>
        </p:nvSpPr>
        <p:spPr>
          <a:xfrm>
            <a:off x="1053430" y="4620712"/>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Place of Birth</a:t>
            </a:r>
          </a:p>
        </p:txBody>
      </p:sp>
      <p:sp>
        <p:nvSpPr>
          <p:cNvPr id="30" name="TextBox 29"/>
          <p:cNvSpPr txBox="1"/>
          <p:nvPr/>
        </p:nvSpPr>
        <p:spPr>
          <a:xfrm>
            <a:off x="1053430" y="5012500"/>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Medical Information</a:t>
            </a:r>
          </a:p>
        </p:txBody>
      </p:sp>
      <p:sp>
        <p:nvSpPr>
          <p:cNvPr id="31" name="TextBox 30"/>
          <p:cNvSpPr txBox="1"/>
          <p:nvPr/>
        </p:nvSpPr>
        <p:spPr>
          <a:xfrm>
            <a:off x="6075947" y="3424543"/>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Mailing and Home Address</a:t>
            </a:r>
          </a:p>
        </p:txBody>
      </p:sp>
      <p:sp>
        <p:nvSpPr>
          <p:cNvPr id="32" name="TextBox 31"/>
          <p:cNvSpPr txBox="1"/>
          <p:nvPr/>
        </p:nvSpPr>
        <p:spPr>
          <a:xfrm>
            <a:off x="6075947" y="3822175"/>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Cell or Home Phone Number</a:t>
            </a:r>
          </a:p>
        </p:txBody>
      </p:sp>
      <p:sp>
        <p:nvSpPr>
          <p:cNvPr id="33" name="TextBox 32"/>
          <p:cNvSpPr txBox="1"/>
          <p:nvPr/>
        </p:nvSpPr>
        <p:spPr>
          <a:xfrm>
            <a:off x="6075947" y="4221053"/>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Citizenship</a:t>
            </a:r>
          </a:p>
        </p:txBody>
      </p:sp>
      <p:sp>
        <p:nvSpPr>
          <p:cNvPr id="34" name="TextBox 33"/>
          <p:cNvSpPr txBox="1"/>
          <p:nvPr/>
        </p:nvSpPr>
        <p:spPr>
          <a:xfrm>
            <a:off x="6075947" y="4618946"/>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Spouse’s Information</a:t>
            </a:r>
          </a:p>
        </p:txBody>
      </p:sp>
      <p:sp>
        <p:nvSpPr>
          <p:cNvPr id="35" name="TextBox 34"/>
          <p:cNvSpPr txBox="1"/>
          <p:nvPr/>
        </p:nvSpPr>
        <p:spPr>
          <a:xfrm>
            <a:off x="6075947" y="5008968"/>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Mother’s Maiden Name</a:t>
            </a:r>
          </a:p>
        </p:txBody>
      </p:sp>
      <p:sp>
        <p:nvSpPr>
          <p:cNvPr id="36" name="TextBox 35"/>
          <p:cNvSpPr txBox="1"/>
          <p:nvPr/>
        </p:nvSpPr>
        <p:spPr>
          <a:xfrm>
            <a:off x="1053430" y="5415717"/>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Fingerprints or Biometric Data</a:t>
            </a:r>
          </a:p>
        </p:txBody>
      </p:sp>
      <p:sp>
        <p:nvSpPr>
          <p:cNvPr id="37" name="TextBox 36"/>
          <p:cNvSpPr txBox="1"/>
          <p:nvPr/>
        </p:nvSpPr>
        <p:spPr>
          <a:xfrm>
            <a:off x="6075946" y="5408805"/>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Personal E-mail Address</a:t>
            </a:r>
          </a:p>
        </p:txBody>
      </p:sp>
      <p:sp>
        <p:nvSpPr>
          <p:cNvPr id="25" name="TextBox 24"/>
          <p:cNvSpPr txBox="1"/>
          <p:nvPr/>
        </p:nvSpPr>
        <p:spPr>
          <a:xfrm>
            <a:off x="1053431" y="2265651"/>
            <a:ext cx="9931399" cy="707886"/>
          </a:xfrm>
          <a:prstGeom prst="rect">
            <a:avLst/>
          </a:prstGeom>
          <a:noFill/>
          <a:ln>
            <a:solidFill>
              <a:schemeClr val="tx1"/>
            </a:solidFill>
          </a:ln>
        </p:spPr>
        <p:txBody>
          <a:bodyPr wrap="square" rtlCol="0">
            <a:spAutoFit/>
          </a:bodyPr>
          <a:lstStyle/>
          <a:p>
            <a:r>
              <a:rPr lang="en-US" sz="2000" dirty="0" smtClean="0"/>
              <a:t>Sensitive PII: information which if lost or compromised could potentially result in harm or identity theft</a:t>
            </a:r>
          </a:p>
        </p:txBody>
      </p:sp>
      <p:sp>
        <p:nvSpPr>
          <p:cNvPr id="26" name="TextBox 25"/>
          <p:cNvSpPr txBox="1"/>
          <p:nvPr/>
        </p:nvSpPr>
        <p:spPr>
          <a:xfrm>
            <a:off x="1053430" y="3428704"/>
            <a:ext cx="5022517"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Social Security Number (full or truncated)</a:t>
            </a:r>
          </a:p>
        </p:txBody>
      </p:sp>
      <p:sp>
        <p:nvSpPr>
          <p:cNvPr id="2" name="TextBox 1"/>
          <p:cNvSpPr txBox="1"/>
          <p:nvPr/>
        </p:nvSpPr>
        <p:spPr>
          <a:xfrm>
            <a:off x="1053430" y="1301925"/>
            <a:ext cx="9931399" cy="707886"/>
          </a:xfrm>
          <a:prstGeom prst="rect">
            <a:avLst/>
          </a:prstGeom>
          <a:noFill/>
        </p:spPr>
        <p:txBody>
          <a:bodyPr wrap="square" rtlCol="0">
            <a:spAutoFit/>
          </a:bodyPr>
          <a:lstStyle/>
          <a:p>
            <a:r>
              <a:rPr lang="en-US" sz="2000" dirty="0" smtClean="0"/>
              <a:t>Information about an individual that identifies, links, relates, is unique to, describes an individual or can be used to positively identify them.</a:t>
            </a:r>
          </a:p>
        </p:txBody>
      </p:sp>
      <p:sp>
        <p:nvSpPr>
          <p:cNvPr id="24" name="Rectangle 23"/>
          <p:cNvSpPr/>
          <p:nvPr/>
        </p:nvSpPr>
        <p:spPr>
          <a:xfrm>
            <a:off x="981242" y="461311"/>
            <a:ext cx="9931399" cy="584775"/>
          </a:xfrm>
          <a:prstGeom prst="rect">
            <a:avLst/>
          </a:prstGeom>
        </p:spPr>
        <p:txBody>
          <a:bodyPr wrap="square">
            <a:spAutoFit/>
          </a:bodyPr>
          <a:lstStyle/>
          <a:p>
            <a:pPr algn="ctr"/>
            <a:r>
              <a:rPr lang="en-US" sz="3200" b="1" dirty="0"/>
              <a:t>Personally Identifiable Information (PII</a:t>
            </a:r>
            <a:r>
              <a:rPr lang="en-US" sz="3200" b="1" dirty="0" smtClean="0"/>
              <a:t>)</a:t>
            </a:r>
            <a:endParaRPr lang="en-US" sz="3200" b="1" dirty="0"/>
          </a:p>
        </p:txBody>
      </p:sp>
      <p:sp>
        <p:nvSpPr>
          <p:cNvPr id="18" name="Right Triangle 17"/>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Triangle 18"/>
          <p:cNvSpPr/>
          <p:nvPr/>
        </p:nvSpPr>
        <p:spPr>
          <a:xfrm rot="16200000">
            <a:off x="12009144" y="6679298"/>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16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1000"/>
                                        <p:tgtEl>
                                          <p:spTgt spid="23"/>
                                        </p:tgtEl>
                                      </p:cBhvr>
                                    </p:animEffect>
                                    <p:set>
                                      <p:cBhvr>
                                        <p:cTn id="11" dur="1" fill="hold">
                                          <p:stCondLst>
                                            <p:cond delay="999"/>
                                          </p:stCondLst>
                                        </p:cTn>
                                        <p:tgtEl>
                                          <p:spTgt spid="2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childTnLst>
                          </p:cTn>
                        </p:par>
                        <p:par>
                          <p:cTn id="14" fill="hold">
                            <p:stCondLst>
                              <p:cond delay="1000"/>
                            </p:stCondLst>
                            <p:childTnLst>
                              <p:par>
                                <p:cTn id="15" presetID="15"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 calcmode="lin" valueType="num">
                                      <p:cBhvr>
                                        <p:cTn id="25"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250"/>
                                  </p:stCondLst>
                                  <p:childTnLst>
                                    <p:set>
                                      <p:cBhvr>
                                        <p:cTn id="28" dur="1" fill="hold">
                                          <p:stCondLst>
                                            <p:cond delay="0"/>
                                          </p:stCondLst>
                                        </p:cTn>
                                        <p:tgtEl>
                                          <p:spTgt spid="28"/>
                                        </p:tgtEl>
                                        <p:attrNameLst>
                                          <p:attrName>style.visibility</p:attrName>
                                        </p:attrNameLst>
                                      </p:cBhvr>
                                      <p:to>
                                        <p:strVal val="visible"/>
                                      </p:to>
                                    </p:set>
                                    <p:anim calcmode="lin" valueType="num">
                                      <p:cBhvr>
                                        <p:cTn id="29" dur="1000" fill="hold"/>
                                        <p:tgtEl>
                                          <p:spTgt spid="28"/>
                                        </p:tgtEl>
                                        <p:attrNameLst>
                                          <p:attrName>ppt_w</p:attrName>
                                        </p:attrNameLst>
                                      </p:cBhvr>
                                      <p:tavLst>
                                        <p:tav tm="0">
                                          <p:val>
                                            <p:fltVal val="0"/>
                                          </p:val>
                                        </p:tav>
                                        <p:tav tm="100000">
                                          <p:val>
                                            <p:strVal val="#ppt_w"/>
                                          </p:val>
                                        </p:tav>
                                      </p:tavLst>
                                    </p:anim>
                                    <p:anim calcmode="lin" valueType="num">
                                      <p:cBhvr>
                                        <p:cTn id="30" dur="1000" fill="hold"/>
                                        <p:tgtEl>
                                          <p:spTgt spid="28"/>
                                        </p:tgtEl>
                                        <p:attrNameLst>
                                          <p:attrName>ppt_h</p:attrName>
                                        </p:attrNameLst>
                                      </p:cBhvr>
                                      <p:tavLst>
                                        <p:tav tm="0">
                                          <p:val>
                                            <p:fltVal val="0"/>
                                          </p:val>
                                        </p:tav>
                                        <p:tav tm="100000">
                                          <p:val>
                                            <p:strVal val="#ppt_h"/>
                                          </p:val>
                                        </p:tav>
                                      </p:tavLst>
                                    </p:anim>
                                    <p:anim calcmode="lin" valueType="num">
                                      <p:cBhvr>
                                        <p:cTn id="3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8"/>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1000" fill="hold"/>
                                        <p:tgtEl>
                                          <p:spTgt spid="29"/>
                                        </p:tgtEl>
                                        <p:attrNameLst>
                                          <p:attrName>ppt_w</p:attrName>
                                        </p:attrNameLst>
                                      </p:cBhvr>
                                      <p:tavLst>
                                        <p:tav tm="0">
                                          <p:val>
                                            <p:fltVal val="0"/>
                                          </p:val>
                                        </p:tav>
                                        <p:tav tm="100000">
                                          <p:val>
                                            <p:strVal val="#ppt_w"/>
                                          </p:val>
                                        </p:tav>
                                      </p:tavLst>
                                    </p:anim>
                                    <p:anim calcmode="lin" valueType="num">
                                      <p:cBhvr>
                                        <p:cTn id="36" dur="1000" fill="hold"/>
                                        <p:tgtEl>
                                          <p:spTgt spid="29"/>
                                        </p:tgtEl>
                                        <p:attrNameLst>
                                          <p:attrName>ppt_h</p:attrName>
                                        </p:attrNameLst>
                                      </p:cBhvr>
                                      <p:tavLst>
                                        <p:tav tm="0">
                                          <p:val>
                                            <p:fltVal val="0"/>
                                          </p:val>
                                        </p:tav>
                                        <p:tav tm="100000">
                                          <p:val>
                                            <p:strVal val="#ppt_h"/>
                                          </p:val>
                                        </p:tav>
                                      </p:tavLst>
                                    </p:anim>
                                    <p:anim calcmode="lin" valueType="num">
                                      <p:cBhvr>
                                        <p:cTn id="3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9"/>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grpId="0" nodeType="withEffect">
                                  <p:stCondLst>
                                    <p:cond delay="25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grpId="0" nodeType="withEffect">
                                  <p:stCondLst>
                                    <p:cond delay="750"/>
                                  </p:stCondLst>
                                  <p:childTnLst>
                                    <p:set>
                                      <p:cBhvr>
                                        <p:cTn id="46" dur="1" fill="hold">
                                          <p:stCondLst>
                                            <p:cond delay="0"/>
                                          </p:stCondLst>
                                        </p:cTn>
                                        <p:tgtEl>
                                          <p:spTgt spid="36"/>
                                        </p:tgtEl>
                                        <p:attrNameLst>
                                          <p:attrName>style.visibility</p:attrName>
                                        </p:attrNameLst>
                                      </p:cBhvr>
                                      <p:to>
                                        <p:strVal val="visible"/>
                                      </p:to>
                                    </p:set>
                                    <p:anim calcmode="lin" valueType="num">
                                      <p:cBhvr>
                                        <p:cTn id="47" dur="1000" fill="hold"/>
                                        <p:tgtEl>
                                          <p:spTgt spid="36"/>
                                        </p:tgtEl>
                                        <p:attrNameLst>
                                          <p:attrName>ppt_w</p:attrName>
                                        </p:attrNameLst>
                                      </p:cBhvr>
                                      <p:tavLst>
                                        <p:tav tm="0">
                                          <p:val>
                                            <p:fltVal val="0"/>
                                          </p:val>
                                        </p:tav>
                                        <p:tav tm="100000">
                                          <p:val>
                                            <p:strVal val="#ppt_w"/>
                                          </p:val>
                                        </p:tav>
                                      </p:tavLst>
                                    </p:anim>
                                    <p:anim calcmode="lin" valueType="num">
                                      <p:cBhvr>
                                        <p:cTn id="48" dur="1000" fill="hold"/>
                                        <p:tgtEl>
                                          <p:spTgt spid="36"/>
                                        </p:tgtEl>
                                        <p:attrNameLst>
                                          <p:attrName>ppt_h</p:attrName>
                                        </p:attrNameLst>
                                      </p:cBhvr>
                                      <p:tavLst>
                                        <p:tav tm="0">
                                          <p:val>
                                            <p:fltVal val="0"/>
                                          </p:val>
                                        </p:tav>
                                        <p:tav tm="100000">
                                          <p:val>
                                            <p:strVal val="#ppt_h"/>
                                          </p:val>
                                        </p:tav>
                                      </p:tavLst>
                                    </p:anim>
                                    <p:anim calcmode="lin" valueType="num">
                                      <p:cBhvr>
                                        <p:cTn id="49"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6"/>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1000" fill="hold"/>
                                        <p:tgtEl>
                                          <p:spTgt spid="31"/>
                                        </p:tgtEl>
                                        <p:attrNameLst>
                                          <p:attrName>ppt_w</p:attrName>
                                        </p:attrNameLst>
                                      </p:cBhvr>
                                      <p:tavLst>
                                        <p:tav tm="0">
                                          <p:val>
                                            <p:fltVal val="0"/>
                                          </p:val>
                                        </p:tav>
                                        <p:tav tm="100000">
                                          <p:val>
                                            <p:strVal val="#ppt_w"/>
                                          </p:val>
                                        </p:tav>
                                      </p:tavLst>
                                    </p:anim>
                                    <p:anim calcmode="lin" valueType="num">
                                      <p:cBhvr>
                                        <p:cTn id="54" dur="1000" fill="hold"/>
                                        <p:tgtEl>
                                          <p:spTgt spid="31"/>
                                        </p:tgtEl>
                                        <p:attrNameLst>
                                          <p:attrName>ppt_h</p:attrName>
                                        </p:attrNameLst>
                                      </p:cBhvr>
                                      <p:tavLst>
                                        <p:tav tm="0">
                                          <p:val>
                                            <p:fltVal val="0"/>
                                          </p:val>
                                        </p:tav>
                                        <p:tav tm="100000">
                                          <p:val>
                                            <p:strVal val="#ppt_h"/>
                                          </p:val>
                                        </p:tav>
                                      </p:tavLst>
                                    </p:anim>
                                    <p:anim calcmode="lin" valueType="num">
                                      <p:cBhvr>
                                        <p:cTn id="5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31"/>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75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32"/>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1000" fill="hold"/>
                                        <p:tgtEl>
                                          <p:spTgt spid="33"/>
                                        </p:tgtEl>
                                        <p:attrNameLst>
                                          <p:attrName>ppt_w</p:attrName>
                                        </p:attrNameLst>
                                      </p:cBhvr>
                                      <p:tavLst>
                                        <p:tav tm="0">
                                          <p:val>
                                            <p:fltVal val="0"/>
                                          </p:val>
                                        </p:tav>
                                        <p:tav tm="100000">
                                          <p:val>
                                            <p:strVal val="#ppt_w"/>
                                          </p:val>
                                        </p:tav>
                                      </p:tavLst>
                                    </p:anim>
                                    <p:anim calcmode="lin" valueType="num">
                                      <p:cBhvr>
                                        <p:cTn id="66" dur="1000" fill="hold"/>
                                        <p:tgtEl>
                                          <p:spTgt spid="33"/>
                                        </p:tgtEl>
                                        <p:attrNameLst>
                                          <p:attrName>ppt_h</p:attrName>
                                        </p:attrNameLst>
                                      </p:cBhvr>
                                      <p:tavLst>
                                        <p:tav tm="0">
                                          <p:val>
                                            <p:fltVal val="0"/>
                                          </p:val>
                                        </p:tav>
                                        <p:tav tm="100000">
                                          <p:val>
                                            <p:strVal val="#ppt_h"/>
                                          </p:val>
                                        </p:tav>
                                      </p:tavLst>
                                    </p:anim>
                                    <p:anim calcmode="lin" valueType="num">
                                      <p:cBhvr>
                                        <p:cTn id="67"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3"/>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250"/>
                                  </p:stCondLst>
                                  <p:childTnLst>
                                    <p:set>
                                      <p:cBhvr>
                                        <p:cTn id="70" dur="1" fill="hold">
                                          <p:stCondLst>
                                            <p:cond delay="0"/>
                                          </p:stCondLst>
                                        </p:cTn>
                                        <p:tgtEl>
                                          <p:spTgt spid="34"/>
                                        </p:tgtEl>
                                        <p:attrNameLst>
                                          <p:attrName>style.visibility</p:attrName>
                                        </p:attrNameLst>
                                      </p:cBhvr>
                                      <p:to>
                                        <p:strVal val="visible"/>
                                      </p:to>
                                    </p:set>
                                    <p:anim calcmode="lin" valueType="num">
                                      <p:cBhvr>
                                        <p:cTn id="71" dur="1000" fill="hold"/>
                                        <p:tgtEl>
                                          <p:spTgt spid="34"/>
                                        </p:tgtEl>
                                        <p:attrNameLst>
                                          <p:attrName>ppt_w</p:attrName>
                                        </p:attrNameLst>
                                      </p:cBhvr>
                                      <p:tavLst>
                                        <p:tav tm="0">
                                          <p:val>
                                            <p:fltVal val="0"/>
                                          </p:val>
                                        </p:tav>
                                        <p:tav tm="100000">
                                          <p:val>
                                            <p:strVal val="#ppt_w"/>
                                          </p:val>
                                        </p:tav>
                                      </p:tavLst>
                                    </p:anim>
                                    <p:anim calcmode="lin" valueType="num">
                                      <p:cBhvr>
                                        <p:cTn id="72" dur="1000" fill="hold"/>
                                        <p:tgtEl>
                                          <p:spTgt spid="34"/>
                                        </p:tgtEl>
                                        <p:attrNameLst>
                                          <p:attrName>ppt_h</p:attrName>
                                        </p:attrNameLst>
                                      </p:cBhvr>
                                      <p:tavLst>
                                        <p:tav tm="0">
                                          <p:val>
                                            <p:fltVal val="0"/>
                                          </p:val>
                                        </p:tav>
                                        <p:tav tm="100000">
                                          <p:val>
                                            <p:strVal val="#ppt_h"/>
                                          </p:val>
                                        </p:tav>
                                      </p:tavLst>
                                    </p:anim>
                                    <p:anim calcmode="lin" valueType="num">
                                      <p:cBhvr>
                                        <p:cTn id="73"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4"/>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75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 calcmode="lin" valueType="num">
                                      <p:cBhvr>
                                        <p:cTn id="79"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35"/>
                                        </p:tgtEl>
                                        <p:attrNameLst>
                                          <p:attrName>ppt_y</p:attrName>
                                        </p:attrNameLst>
                                      </p:cBhvr>
                                      <p:tavLst>
                                        <p:tav tm="0" fmla="#ppt_y+(sin(-2*pi*(1-$))*-#ppt_x+cos(-2*pi*(1-$))*(1-#ppt_y))*(1-$)">
                                          <p:val>
                                            <p:fltVal val="0"/>
                                          </p:val>
                                        </p:tav>
                                        <p:tav tm="100000">
                                          <p:val>
                                            <p:fltVal val="1"/>
                                          </p:val>
                                        </p:tav>
                                      </p:tavLst>
                                    </p:anim>
                                  </p:childTnLst>
                                </p:cTn>
                              </p:par>
                              <p:par>
                                <p:cTn id="81" presetID="15" presetClass="entr" presetSubtype="0" fill="hold" grpId="0" nodeType="withEffect">
                                  <p:stCondLst>
                                    <p:cond delay="500"/>
                                  </p:stCondLst>
                                  <p:childTnLst>
                                    <p:set>
                                      <p:cBhvr>
                                        <p:cTn id="82" dur="1" fill="hold">
                                          <p:stCondLst>
                                            <p:cond delay="0"/>
                                          </p:stCondLst>
                                        </p:cTn>
                                        <p:tgtEl>
                                          <p:spTgt spid="37"/>
                                        </p:tgtEl>
                                        <p:attrNameLst>
                                          <p:attrName>style.visibility</p:attrName>
                                        </p:attrNameLst>
                                      </p:cBhvr>
                                      <p:to>
                                        <p:strVal val="visible"/>
                                      </p:to>
                                    </p:set>
                                    <p:anim calcmode="lin" valueType="num">
                                      <p:cBhvr>
                                        <p:cTn id="83" dur="1000" fill="hold"/>
                                        <p:tgtEl>
                                          <p:spTgt spid="37"/>
                                        </p:tgtEl>
                                        <p:attrNameLst>
                                          <p:attrName>ppt_w</p:attrName>
                                        </p:attrNameLst>
                                      </p:cBhvr>
                                      <p:tavLst>
                                        <p:tav tm="0">
                                          <p:val>
                                            <p:fltVal val="0"/>
                                          </p:val>
                                        </p:tav>
                                        <p:tav tm="100000">
                                          <p:val>
                                            <p:strVal val="#ppt_w"/>
                                          </p:val>
                                        </p:tav>
                                      </p:tavLst>
                                    </p:anim>
                                    <p:anim calcmode="lin" valueType="num">
                                      <p:cBhvr>
                                        <p:cTn id="84" dur="1000" fill="hold"/>
                                        <p:tgtEl>
                                          <p:spTgt spid="37"/>
                                        </p:tgtEl>
                                        <p:attrNameLst>
                                          <p:attrName>ppt_h</p:attrName>
                                        </p:attrNameLst>
                                      </p:cBhvr>
                                      <p:tavLst>
                                        <p:tav tm="0">
                                          <p:val>
                                            <p:fltVal val="0"/>
                                          </p:val>
                                        </p:tav>
                                        <p:tav tm="100000">
                                          <p:val>
                                            <p:strVal val="#ppt_h"/>
                                          </p:val>
                                        </p:tav>
                                      </p:tavLst>
                                    </p:anim>
                                    <p:anim calcmode="lin" valueType="num">
                                      <p:cBhvr>
                                        <p:cTn id="85"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87" fill="hold">
                            <p:stCondLst>
                              <p:cond delay="2750"/>
                            </p:stCondLst>
                            <p:childTnLst>
                              <p:par>
                                <p:cTn id="88" presetID="1" presetClass="entr" presetSubtype="0" fill="hold" grpId="0" nodeType="afterEffect">
                                  <p:stCondLst>
                                    <p:cond delay="0"/>
                                  </p:stCondLst>
                                  <p:childTnLst>
                                    <p:set>
                                      <p:cBhvr>
                                        <p:cTn id="8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P spid="29" grpId="0"/>
      <p:bldP spid="30" grpId="0"/>
      <p:bldP spid="31" grpId="0"/>
      <p:bldP spid="32" grpId="0"/>
      <p:bldP spid="33" grpId="0"/>
      <p:bldP spid="34" grpId="0"/>
      <p:bldP spid="35" grpId="0"/>
      <p:bldP spid="36" grpId="0"/>
      <p:bldP spid="37" grpId="0"/>
      <p:bldP spid="26" grpId="0"/>
      <p:bldP spid="18" grpId="0" animBg="1"/>
      <p:bldP spid="18" grpId="1"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p:cNvSpPr txBox="1"/>
          <p:nvPr/>
        </p:nvSpPr>
        <p:spPr>
          <a:xfrm>
            <a:off x="1053430" y="1301925"/>
            <a:ext cx="9931399" cy="707886"/>
          </a:xfrm>
          <a:prstGeom prst="rect">
            <a:avLst/>
          </a:prstGeom>
          <a:noFill/>
        </p:spPr>
        <p:txBody>
          <a:bodyPr wrap="square" rtlCol="0">
            <a:spAutoFit/>
          </a:bodyPr>
          <a:lstStyle/>
          <a:p>
            <a:r>
              <a:rPr lang="en-US" sz="2000" dirty="0" smtClean="0"/>
              <a:t>Information about an individual that identifies, links, relates, is unique to, or describes an individual or can be used to positively identify them.</a:t>
            </a:r>
          </a:p>
        </p:txBody>
      </p:sp>
      <p:sp>
        <p:nvSpPr>
          <p:cNvPr id="23" name="TextBox 22"/>
          <p:cNvSpPr txBox="1"/>
          <p:nvPr/>
        </p:nvSpPr>
        <p:spPr>
          <a:xfrm>
            <a:off x="1053430" y="3369937"/>
            <a:ext cx="9931399" cy="707886"/>
          </a:xfrm>
          <a:prstGeom prst="rect">
            <a:avLst/>
          </a:prstGeom>
          <a:noFill/>
          <a:ln>
            <a:solidFill>
              <a:schemeClr val="tx1"/>
            </a:solidFill>
          </a:ln>
        </p:spPr>
        <p:txBody>
          <a:bodyPr wrap="square" rtlCol="0">
            <a:spAutoFit/>
          </a:bodyPr>
          <a:lstStyle/>
          <a:p>
            <a:r>
              <a:rPr lang="en-US" sz="2000" dirty="0" smtClean="0"/>
              <a:t>Non-Sensitive PII: information whose loss or compromise would cause a risk considered to be minimal or non-existent</a:t>
            </a:r>
          </a:p>
        </p:txBody>
      </p:sp>
      <p:sp>
        <p:nvSpPr>
          <p:cNvPr id="2" name="Curved Right Arrow 1"/>
          <p:cNvSpPr/>
          <p:nvPr/>
        </p:nvSpPr>
        <p:spPr>
          <a:xfrm>
            <a:off x="786441" y="4789039"/>
            <a:ext cx="255685" cy="945392"/>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981242" y="461311"/>
            <a:ext cx="9931399" cy="584775"/>
          </a:xfrm>
          <a:prstGeom prst="rect">
            <a:avLst/>
          </a:prstGeom>
        </p:spPr>
        <p:txBody>
          <a:bodyPr wrap="square">
            <a:spAutoFit/>
          </a:bodyPr>
          <a:lstStyle/>
          <a:p>
            <a:pPr algn="ctr"/>
            <a:r>
              <a:rPr lang="en-US" sz="3200" b="1" dirty="0"/>
              <a:t>Personally Identifiable Information (PII</a:t>
            </a:r>
            <a:r>
              <a:rPr lang="en-US" sz="3200" b="1" dirty="0" smtClean="0"/>
              <a:t>)</a:t>
            </a:r>
            <a:endParaRPr lang="en-US" sz="3200" b="1" dirty="0"/>
          </a:p>
        </p:txBody>
      </p:sp>
      <p:sp>
        <p:nvSpPr>
          <p:cNvPr id="19" name="TextBox 18"/>
          <p:cNvSpPr txBox="1"/>
          <p:nvPr/>
        </p:nvSpPr>
        <p:spPr>
          <a:xfrm>
            <a:off x="1053430" y="3418471"/>
            <a:ext cx="9859210"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Non-Sensitive does not necessarily mean unimportant.</a:t>
            </a:r>
          </a:p>
        </p:txBody>
      </p:sp>
      <p:sp>
        <p:nvSpPr>
          <p:cNvPr id="22" name="TextBox 21"/>
          <p:cNvSpPr txBox="1"/>
          <p:nvPr/>
        </p:nvSpPr>
        <p:spPr>
          <a:xfrm>
            <a:off x="1053430" y="3818581"/>
            <a:ext cx="9859210"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Compiling multiple pieces of non-sensitive info can still reveal sensitive information.</a:t>
            </a:r>
          </a:p>
        </p:txBody>
      </p:sp>
      <p:sp>
        <p:nvSpPr>
          <p:cNvPr id="38" name="TextBox 37"/>
          <p:cNvSpPr txBox="1"/>
          <p:nvPr/>
        </p:nvSpPr>
        <p:spPr>
          <a:xfrm>
            <a:off x="1053430" y="4218691"/>
            <a:ext cx="9859210"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It can also be used to link your actions and activities in order to create a digital map.</a:t>
            </a:r>
          </a:p>
        </p:txBody>
      </p:sp>
      <p:sp>
        <p:nvSpPr>
          <p:cNvPr id="39" name="TextBox 38"/>
          <p:cNvSpPr txBox="1"/>
          <p:nvPr/>
        </p:nvSpPr>
        <p:spPr>
          <a:xfrm>
            <a:off x="1053430" y="4618801"/>
            <a:ext cx="9859210" cy="400110"/>
          </a:xfrm>
          <a:prstGeom prst="rect">
            <a:avLst/>
          </a:prstGeom>
          <a:noFill/>
          <a:ln>
            <a:noFill/>
          </a:ln>
        </p:spPr>
        <p:txBody>
          <a:bodyPr wrap="square" rtlCol="0">
            <a:spAutoFit/>
          </a:bodyPr>
          <a:lstStyle/>
          <a:p>
            <a:pPr marL="342900" indent="-342900">
              <a:buFont typeface="Wingdings" panose="05000000000000000000" pitchFamily="2" charset="2"/>
              <a:buChar char="§"/>
            </a:pPr>
            <a:r>
              <a:rPr lang="en-US" sz="2000" dirty="0" smtClean="0"/>
              <a:t>The information could be used to gain access to other sources leading to sensitive data.</a:t>
            </a:r>
          </a:p>
        </p:txBody>
      </p:sp>
      <p:sp>
        <p:nvSpPr>
          <p:cNvPr id="10" name="TextBox 9"/>
          <p:cNvSpPr txBox="1"/>
          <p:nvPr/>
        </p:nvSpPr>
        <p:spPr>
          <a:xfrm>
            <a:off x="1374796" y="5130958"/>
            <a:ext cx="9859210" cy="1508105"/>
          </a:xfrm>
          <a:prstGeom prst="rect">
            <a:avLst/>
          </a:prstGeom>
          <a:noFill/>
          <a:ln>
            <a:noFill/>
          </a:ln>
        </p:spPr>
        <p:txBody>
          <a:bodyPr wrap="square" rtlCol="0">
            <a:spAutoFit/>
          </a:bodyPr>
          <a:lstStyle/>
          <a:p>
            <a:r>
              <a:rPr lang="en-US" sz="2000" b="1" dirty="0" smtClean="0">
                <a:solidFill>
                  <a:srgbClr val="0070C0"/>
                </a:solidFill>
              </a:rPr>
              <a:t>For Example </a:t>
            </a:r>
            <a:r>
              <a:rPr lang="en-US" sz="2000" dirty="0" smtClean="0">
                <a:solidFill>
                  <a:srgbClr val="0070C0"/>
                </a:solidFill>
              </a:rPr>
              <a:t>– Knowing an e-mail address or screen name could allow someone to </a:t>
            </a:r>
            <a:r>
              <a:rPr lang="en-US" sz="2000" i="1" dirty="0" smtClean="0">
                <a:solidFill>
                  <a:srgbClr val="0070C0"/>
                </a:solidFill>
              </a:rPr>
              <a:t>spoof</a:t>
            </a:r>
            <a:r>
              <a:rPr lang="en-US" sz="2000" dirty="0" smtClean="0">
                <a:solidFill>
                  <a:srgbClr val="0070C0"/>
                </a:solidFill>
              </a:rPr>
              <a:t> or </a:t>
            </a:r>
            <a:r>
              <a:rPr lang="en-US" sz="2000" i="1" dirty="0" smtClean="0">
                <a:solidFill>
                  <a:srgbClr val="0070C0"/>
                </a:solidFill>
              </a:rPr>
              <a:t>mimic</a:t>
            </a:r>
            <a:r>
              <a:rPr lang="en-US" sz="2000" dirty="0" smtClean="0">
                <a:solidFill>
                  <a:srgbClr val="0070C0"/>
                </a:solidFill>
              </a:rPr>
              <a:t> with a homograph. They could then contact your friends and gather information.</a:t>
            </a:r>
          </a:p>
          <a:p>
            <a:endParaRPr lang="en-US" sz="1200" dirty="0">
              <a:solidFill>
                <a:srgbClr val="0070C0"/>
              </a:solidFill>
            </a:endParaRPr>
          </a:p>
          <a:p>
            <a:r>
              <a:rPr lang="en-US" sz="2000" dirty="0" smtClean="0">
                <a:solidFill>
                  <a:srgbClr val="0070C0"/>
                </a:solidFill>
              </a:rPr>
              <a:t>Which of the following is the real address?</a:t>
            </a:r>
          </a:p>
          <a:p>
            <a:r>
              <a:rPr lang="en-US" sz="2000" dirty="0" smtClean="0">
                <a:solidFill>
                  <a:srgbClr val="0070C0"/>
                </a:solidFill>
              </a:rPr>
              <a:t>USERNAME@HOTMAIL.COM</a:t>
            </a:r>
            <a:r>
              <a:rPr lang="en-US" sz="2000" dirty="0">
                <a:solidFill>
                  <a:srgbClr val="0070C0"/>
                </a:solidFill>
              </a:rPr>
              <a:t> </a:t>
            </a:r>
            <a:r>
              <a:rPr lang="en-US" sz="2000" dirty="0" smtClean="0">
                <a:solidFill>
                  <a:srgbClr val="0070C0"/>
                </a:solidFill>
              </a:rPr>
              <a:t>    USERNAME@H0TMAIL.COM      USERNAME@HOTMA1L.COM</a:t>
            </a:r>
          </a:p>
        </p:txBody>
      </p:sp>
      <p:sp>
        <p:nvSpPr>
          <p:cNvPr id="11" name="Right Triangle 10"/>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ight Triangle 11"/>
          <p:cNvSpPr/>
          <p:nvPr/>
        </p:nvSpPr>
        <p:spPr>
          <a:xfrm rot="16200000">
            <a:off x="12009142" y="6679298"/>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09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150"/>
                                  </p:stCondLst>
                                  <p:childTnLst>
                                    <p:animMotion origin="layout" path="M 5.55112E-17 4.44444E-6 L -0.00143 -0.16227 " pathEditMode="relative" rAng="0" ptsTypes="AA">
                                      <p:cBhvr>
                                        <p:cTn id="6" dur="2000" fill="hold"/>
                                        <p:tgtEl>
                                          <p:spTgt spid="23"/>
                                        </p:tgtEl>
                                        <p:attrNameLst>
                                          <p:attrName>ppt_x</p:attrName>
                                          <p:attrName>ppt_y</p:attrName>
                                        </p:attrNameLst>
                                      </p:cBhvr>
                                      <p:rCtr x="-78" y="-8125"/>
                                    </p:animMotion>
                                  </p:childTnLst>
                                </p:cTn>
                              </p:par>
                            </p:childTnLst>
                          </p:cTn>
                        </p:par>
                        <p:par>
                          <p:cTn id="7" fill="hold">
                            <p:stCondLst>
                              <p:cond delay="2150"/>
                            </p:stCondLst>
                            <p:childTnLst>
                              <p:par>
                                <p:cTn id="8" presetID="41" presetClass="entr" presetSubtype="0" fill="hold" grpId="0" nodeType="afterEffect">
                                  <p:stCondLst>
                                    <p:cond delay="150"/>
                                  </p:stCondLst>
                                  <p:iterate type="lt">
                                    <p:tmPct val="10000"/>
                                  </p:iterate>
                                  <p:childTnLst>
                                    <p:set>
                                      <p:cBhvr>
                                        <p:cTn id="9" dur="1" fill="hold">
                                          <p:stCondLst>
                                            <p:cond delay="0"/>
                                          </p:stCondLst>
                                        </p:cTn>
                                        <p:tgtEl>
                                          <p:spTgt spid="19"/>
                                        </p:tgtEl>
                                        <p:attrNameLst>
                                          <p:attrName>style.visibility</p:attrName>
                                        </p:attrNameLst>
                                      </p:cBhvr>
                                      <p:to>
                                        <p:strVal val="visible"/>
                                      </p:to>
                                    </p:set>
                                    <p:anim calcmode="lin" valueType="num">
                                      <p:cBhvr>
                                        <p:cTn id="10" dur="1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1" dur="150" fill="hold"/>
                                        <p:tgtEl>
                                          <p:spTgt spid="19"/>
                                        </p:tgtEl>
                                        <p:attrNameLst>
                                          <p:attrName>ppt_y</p:attrName>
                                        </p:attrNameLst>
                                      </p:cBhvr>
                                      <p:tavLst>
                                        <p:tav tm="0">
                                          <p:val>
                                            <p:strVal val="#ppt_y"/>
                                          </p:val>
                                        </p:tav>
                                        <p:tav tm="100000">
                                          <p:val>
                                            <p:strVal val="#ppt_y"/>
                                          </p:val>
                                        </p:tav>
                                      </p:tavLst>
                                    </p:anim>
                                    <p:anim calcmode="lin" valueType="num">
                                      <p:cBhvr>
                                        <p:cTn id="12" dur="1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3" dur="1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50" tmFilter="0,0; .5, 1; 1, 1"/>
                                        <p:tgtEl>
                                          <p:spTgt spid="19"/>
                                        </p:tgtEl>
                                      </p:cBhvr>
                                    </p:animEffect>
                                  </p:childTnLst>
                                </p:cTn>
                              </p:par>
                              <p:par>
                                <p:cTn id="15" presetID="41" presetClass="entr" presetSubtype="0" fill="hold" grpId="0" nodeType="withEffect">
                                  <p:stCondLst>
                                    <p:cond delay="50"/>
                                  </p:stCondLst>
                                  <p:iterate type="lt">
                                    <p:tmPct val="1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1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8" dur="150" fill="hold"/>
                                        <p:tgtEl>
                                          <p:spTgt spid="22"/>
                                        </p:tgtEl>
                                        <p:attrNameLst>
                                          <p:attrName>ppt_y</p:attrName>
                                        </p:attrNameLst>
                                      </p:cBhvr>
                                      <p:tavLst>
                                        <p:tav tm="0">
                                          <p:val>
                                            <p:strVal val="#ppt_y"/>
                                          </p:val>
                                        </p:tav>
                                        <p:tav tm="100000">
                                          <p:val>
                                            <p:strVal val="#ppt_y"/>
                                          </p:val>
                                        </p:tav>
                                      </p:tavLst>
                                    </p:anim>
                                    <p:anim calcmode="lin" valueType="num">
                                      <p:cBhvr>
                                        <p:cTn id="19" dur="1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0" dur="1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150" tmFilter="0,0; .5, 1; 1, 1"/>
                                        <p:tgtEl>
                                          <p:spTgt spid="22"/>
                                        </p:tgtEl>
                                      </p:cBhvr>
                                    </p:animEffect>
                                  </p:childTnLst>
                                </p:cTn>
                              </p:par>
                              <p:par>
                                <p:cTn id="22" presetID="41" presetClass="entr" presetSubtype="0" fill="hold" grpId="0" nodeType="withEffect">
                                  <p:stCondLst>
                                    <p:cond delay="50"/>
                                  </p:stCondLst>
                                  <p:iterate type="lt">
                                    <p:tmPct val="10000"/>
                                  </p:iterate>
                                  <p:childTnLst>
                                    <p:set>
                                      <p:cBhvr>
                                        <p:cTn id="23" dur="1" fill="hold">
                                          <p:stCondLst>
                                            <p:cond delay="0"/>
                                          </p:stCondLst>
                                        </p:cTn>
                                        <p:tgtEl>
                                          <p:spTgt spid="38"/>
                                        </p:tgtEl>
                                        <p:attrNameLst>
                                          <p:attrName>style.visibility</p:attrName>
                                        </p:attrNameLst>
                                      </p:cBhvr>
                                      <p:to>
                                        <p:strVal val="visible"/>
                                      </p:to>
                                    </p:set>
                                    <p:anim calcmode="lin" valueType="num">
                                      <p:cBhvr>
                                        <p:cTn id="24" dur="15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25" dur="150" fill="hold"/>
                                        <p:tgtEl>
                                          <p:spTgt spid="38"/>
                                        </p:tgtEl>
                                        <p:attrNameLst>
                                          <p:attrName>ppt_y</p:attrName>
                                        </p:attrNameLst>
                                      </p:cBhvr>
                                      <p:tavLst>
                                        <p:tav tm="0">
                                          <p:val>
                                            <p:strVal val="#ppt_y"/>
                                          </p:val>
                                        </p:tav>
                                        <p:tav tm="100000">
                                          <p:val>
                                            <p:strVal val="#ppt_y"/>
                                          </p:val>
                                        </p:tav>
                                      </p:tavLst>
                                    </p:anim>
                                    <p:anim calcmode="lin" valueType="num">
                                      <p:cBhvr>
                                        <p:cTn id="26" dur="15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27" dur="15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50" tmFilter="0,0; .5, 1; 1, 1"/>
                                        <p:tgtEl>
                                          <p:spTgt spid="38"/>
                                        </p:tgtEl>
                                      </p:cBhvr>
                                    </p:animEffect>
                                  </p:childTnLst>
                                </p:cTn>
                              </p:par>
                              <p:par>
                                <p:cTn id="29" presetID="41" presetClass="entr" presetSubtype="0" fill="hold" grpId="0" nodeType="withEffect">
                                  <p:stCondLst>
                                    <p:cond delay="50"/>
                                  </p:stCondLst>
                                  <p:iterate type="lt">
                                    <p:tmPct val="10000"/>
                                  </p:iterate>
                                  <p:childTnLst>
                                    <p:set>
                                      <p:cBhvr>
                                        <p:cTn id="30" dur="1" fill="hold">
                                          <p:stCondLst>
                                            <p:cond delay="0"/>
                                          </p:stCondLst>
                                        </p:cTn>
                                        <p:tgtEl>
                                          <p:spTgt spid="39"/>
                                        </p:tgtEl>
                                        <p:attrNameLst>
                                          <p:attrName>style.visibility</p:attrName>
                                        </p:attrNameLst>
                                      </p:cBhvr>
                                      <p:to>
                                        <p:strVal val="visible"/>
                                      </p:to>
                                    </p:set>
                                    <p:anim calcmode="lin" valueType="num">
                                      <p:cBhvr>
                                        <p:cTn id="31" dur="15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32" dur="150" fill="hold"/>
                                        <p:tgtEl>
                                          <p:spTgt spid="39"/>
                                        </p:tgtEl>
                                        <p:attrNameLst>
                                          <p:attrName>ppt_y</p:attrName>
                                        </p:attrNameLst>
                                      </p:cBhvr>
                                      <p:tavLst>
                                        <p:tav tm="0">
                                          <p:val>
                                            <p:strVal val="#ppt_y"/>
                                          </p:val>
                                        </p:tav>
                                        <p:tav tm="100000">
                                          <p:val>
                                            <p:strVal val="#ppt_y"/>
                                          </p:val>
                                        </p:tav>
                                      </p:tavLst>
                                    </p:anim>
                                    <p:anim calcmode="lin" valueType="num">
                                      <p:cBhvr>
                                        <p:cTn id="33" dur="15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34" dur="15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50" tmFilter="0,0; .5, 1; 1, 1"/>
                                        <p:tgtEl>
                                          <p:spTgt spid="39"/>
                                        </p:tgtEl>
                                      </p:cBhvr>
                                    </p:animEffect>
                                  </p:childTnLst>
                                </p:cTn>
                              </p:par>
                            </p:childTnLst>
                          </p:cTn>
                        </p:par>
                        <p:par>
                          <p:cTn id="36" fill="hold">
                            <p:stCondLst>
                              <p:cond delay="3490"/>
                            </p:stCondLst>
                            <p:childTnLst>
                              <p:par>
                                <p:cTn id="37" presetID="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19" grpId="0"/>
      <p:bldP spid="22" grpId="0"/>
      <p:bldP spid="38" grpId="0"/>
      <p:bldP spid="39" grpId="0"/>
      <p:bldP spid="10" grpId="0"/>
      <p:bldP spid="11" grpId="0" animBg="1"/>
      <p:bldP spid="11"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p:cNvSpPr txBox="1"/>
          <p:nvPr/>
        </p:nvSpPr>
        <p:spPr>
          <a:xfrm>
            <a:off x="751589" y="2713223"/>
            <a:ext cx="5862275" cy="2246769"/>
          </a:xfrm>
          <a:prstGeom prst="rect">
            <a:avLst/>
          </a:prstGeom>
          <a:noFill/>
        </p:spPr>
        <p:txBody>
          <a:bodyPr wrap="square" rtlCol="0">
            <a:spAutoFit/>
          </a:bodyPr>
          <a:lstStyle/>
          <a:p>
            <a:r>
              <a:rPr lang="en-US" sz="2000" dirty="0" smtClean="0"/>
              <a:t>Spoofing does not require any specialized computer skills. On-line services are available for free. Anyone who can surf the web can spoof an e-mail.</a:t>
            </a:r>
          </a:p>
          <a:p>
            <a:endParaRPr lang="en-US" sz="2000" dirty="0"/>
          </a:p>
          <a:p>
            <a:r>
              <a:rPr lang="en-US" sz="2000" dirty="0" smtClean="0"/>
              <a:t>More technically capable individuals may be able to create even more realistic spoofs in order to better bypass spam filters.</a:t>
            </a:r>
          </a:p>
        </p:txBody>
      </p:sp>
      <p:sp>
        <p:nvSpPr>
          <p:cNvPr id="24" name="Rectangle 23"/>
          <p:cNvSpPr/>
          <p:nvPr/>
        </p:nvSpPr>
        <p:spPr>
          <a:xfrm>
            <a:off x="981242" y="461311"/>
            <a:ext cx="9931399" cy="584775"/>
          </a:xfrm>
          <a:prstGeom prst="rect">
            <a:avLst/>
          </a:prstGeom>
        </p:spPr>
        <p:txBody>
          <a:bodyPr wrap="square">
            <a:spAutoFit/>
          </a:bodyPr>
          <a:lstStyle/>
          <a:p>
            <a:pPr algn="ctr"/>
            <a:r>
              <a:rPr lang="en-US" sz="3200" b="1" dirty="0" smtClean="0"/>
              <a:t>Spoofing</a:t>
            </a:r>
            <a:endParaRPr 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237" y="1404517"/>
            <a:ext cx="4757021" cy="4864182"/>
          </a:xfrm>
          <a:prstGeom prst="rect">
            <a:avLst/>
          </a:prstGeom>
          <a:ln>
            <a:solidFill>
              <a:schemeClr val="tx1"/>
            </a:solidFill>
          </a:ln>
        </p:spPr>
      </p:pic>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620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553737" y="419100"/>
            <a:ext cx="7131761" cy="954107"/>
          </a:xfrm>
          <a:prstGeom prst="rect">
            <a:avLst/>
          </a:prstGeom>
          <a:noFill/>
        </p:spPr>
        <p:txBody>
          <a:bodyPr wrap="none" rtlCol="0">
            <a:spAutoFit/>
          </a:bodyPr>
          <a:lstStyle/>
          <a:p>
            <a:pPr algn="ctr"/>
            <a:r>
              <a:rPr lang="en-US" sz="2800" b="1" dirty="0" smtClean="0"/>
              <a:t>Gathering the Data – Open Source Information</a:t>
            </a:r>
          </a:p>
          <a:p>
            <a:pPr algn="ctr"/>
            <a:r>
              <a:rPr lang="en-US" sz="2800" b="1" dirty="0" smtClean="0"/>
              <a:t>Civil, Criminal, and Ticketing Databases</a:t>
            </a: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21" y="1579879"/>
            <a:ext cx="7661192" cy="2834640"/>
          </a:xfrm>
          <a:prstGeom prst="rect">
            <a:avLst/>
          </a:prstGeom>
          <a:ln>
            <a:solidFill>
              <a:schemeClr val="tx1"/>
            </a:solidFill>
          </a:ln>
          <a:effectLst>
            <a:outerShdw blurRad="63500" sx="102000" sy="102000" algn="ctr" rotWithShape="0">
              <a:prstClr val="black">
                <a:alpha val="40000"/>
              </a:prst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413427156"/>
              </p:ext>
            </p:extLst>
          </p:nvPr>
        </p:nvGraphicFramePr>
        <p:xfrm>
          <a:off x="2754117" y="4756944"/>
          <a:ext cx="6731000" cy="1333500"/>
        </p:xfrm>
        <a:graphic>
          <a:graphicData uri="http://schemas.openxmlformats.org/drawingml/2006/table">
            <a:tbl>
              <a:tblPr>
                <a:tableStyleId>{5C22544A-7EE6-4342-B048-85BDC9FD1C3A}</a:tableStyleId>
              </a:tblPr>
              <a:tblGrid>
                <a:gridCol w="609313"/>
                <a:gridCol w="6121687"/>
              </a:tblGrid>
              <a:tr h="190500">
                <a:tc gridSpan="2">
                  <a:txBody>
                    <a:bodyPr/>
                    <a:lstStyle/>
                    <a:p>
                      <a:pPr algn="ctr" fontAlgn="b"/>
                      <a:r>
                        <a:rPr lang="en-US" sz="1100" u="none" strike="noStrike" dirty="0">
                          <a:effectLst/>
                        </a:rPr>
                        <a:t>County Clerk Records</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r>
              <a:tr h="190500">
                <a:tc>
                  <a:txBody>
                    <a:bodyPr/>
                    <a:lstStyle/>
                    <a:p>
                      <a:pPr algn="l" fontAlgn="b"/>
                      <a:r>
                        <a:rPr lang="en-US" sz="1100" u="none" strike="noStrike" dirty="0" smtClean="0">
                          <a:effectLst/>
                        </a:rPr>
                        <a:t>  Volusia</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smtClean="0">
                          <a:effectLst/>
                        </a:rPr>
                        <a:t>  http</a:t>
                      </a:r>
                      <a:r>
                        <a:rPr lang="en-US" sz="1100" u="none" strike="noStrike" dirty="0">
                          <a:effectLst/>
                        </a:rPr>
                        <a:t>://app02.clerk.org/cr_inq/</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a:txBody>
                    <a:bodyPr/>
                    <a:lstStyle/>
                    <a:p>
                      <a:pPr algn="l" fontAlgn="b"/>
                      <a:r>
                        <a:rPr lang="en-US" sz="1100" u="none" strike="noStrike" dirty="0" smtClean="0">
                          <a:effectLst/>
                        </a:rPr>
                        <a:t>  Seminole</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smtClean="0">
                          <a:effectLst/>
                        </a:rPr>
                        <a:t>  http</a:t>
                      </a:r>
                      <a:r>
                        <a:rPr lang="en-US" sz="1100" u="none" strike="noStrike" dirty="0">
                          <a:effectLst/>
                        </a:rPr>
                        <a:t>://www.seminoleclerk.org/CriminalDocket/</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a:txBody>
                    <a:bodyPr/>
                    <a:lstStyle/>
                    <a:p>
                      <a:pPr algn="l" fontAlgn="b"/>
                      <a:r>
                        <a:rPr lang="en-US" sz="1100" u="none" strike="noStrike" dirty="0" smtClean="0">
                          <a:effectLst/>
                        </a:rPr>
                        <a:t>  Orange</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smtClean="0">
                          <a:effectLst/>
                        </a:rPr>
                        <a:t>  http</a:t>
                      </a:r>
                      <a:r>
                        <a:rPr lang="en-US" sz="1100" u="none" strike="noStrike" dirty="0">
                          <a:effectLst/>
                        </a:rPr>
                        <a:t>://myclerk.myorangeclerk.com/default.aspx</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a:txBody>
                    <a:bodyPr/>
                    <a:lstStyle/>
                    <a:p>
                      <a:pPr algn="l" fontAlgn="b"/>
                      <a:r>
                        <a:rPr lang="en-US" sz="1100" u="none" strike="noStrike" dirty="0" smtClean="0">
                          <a:effectLst/>
                        </a:rPr>
                        <a:t>  Osceola</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smtClean="0">
                          <a:effectLst/>
                        </a:rPr>
                        <a:t>  https</a:t>
                      </a:r>
                      <a:r>
                        <a:rPr lang="en-US" sz="1100" u="none" strike="noStrike" dirty="0">
                          <a:effectLst/>
                        </a:rPr>
                        <a:t>://online.osceolaclerk.org/BenchmarkWeb/Home.aspx/Search</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a:txBody>
                    <a:bodyPr/>
                    <a:lstStyle/>
                    <a:p>
                      <a:pPr algn="l" fontAlgn="b"/>
                      <a:r>
                        <a:rPr lang="en-US" sz="1100" u="none" strike="noStrike" dirty="0" smtClean="0">
                          <a:effectLst/>
                        </a:rPr>
                        <a:t>  Marion</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dirty="0" smtClean="0">
                          <a:effectLst/>
                        </a:rPr>
                        <a:t>  http</a:t>
                      </a:r>
                      <a:r>
                        <a:rPr lang="en-US" sz="1100" u="none" strike="noStrike" dirty="0">
                          <a:effectLst/>
                        </a:rPr>
                        <a:t>://casesearch.marioncountyclerk.org/</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500">
                <a:tc>
                  <a:txBody>
                    <a:bodyPr/>
                    <a:lstStyle/>
                    <a:p>
                      <a:pPr algn="l" fontAlgn="b"/>
                      <a:r>
                        <a:rPr lang="en-US" sz="1100" u="none" strike="noStrike" dirty="0" smtClean="0">
                          <a:effectLst/>
                        </a:rPr>
                        <a:t>  Lake</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u="none" strike="noStrike" baseline="0" dirty="0" smtClean="0">
                          <a:effectLst/>
                        </a:rPr>
                        <a:t>  </a:t>
                      </a:r>
                      <a:r>
                        <a:rPr lang="en-US" sz="1100" u="sng" strike="noStrike" dirty="0" smtClean="0">
                          <a:effectLst/>
                        </a:rPr>
                        <a:t>http</a:t>
                      </a:r>
                      <a:r>
                        <a:rPr lang="en-US" sz="1100" u="sng" strike="noStrike" dirty="0">
                          <a:effectLst/>
                        </a:rPr>
                        <a:t>://www.lakecountyclerk.org/record_searches/online_court_records/online_court_records.asp?</a:t>
                      </a:r>
                      <a:endParaRPr lang="en-US" sz="1100" b="0" i="0" u="sng" strike="noStrike" dirty="0">
                        <a:solidFill>
                          <a:srgbClr val="0563C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Right Triangle 5"/>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4097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553737" y="419100"/>
            <a:ext cx="7131761" cy="954107"/>
          </a:xfrm>
          <a:prstGeom prst="rect">
            <a:avLst/>
          </a:prstGeom>
          <a:noFill/>
        </p:spPr>
        <p:txBody>
          <a:bodyPr wrap="none" rtlCol="0">
            <a:spAutoFit/>
          </a:bodyPr>
          <a:lstStyle/>
          <a:p>
            <a:pPr algn="ctr"/>
            <a:r>
              <a:rPr lang="en-US" sz="2800" b="1" dirty="0" smtClean="0"/>
              <a:t>Gathering the Data – Open Source Information</a:t>
            </a:r>
          </a:p>
          <a:p>
            <a:pPr algn="ctr"/>
            <a:r>
              <a:rPr lang="en-US" sz="2800" b="1" dirty="0" smtClean="0"/>
              <a:t>Property Records</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167" y="1726532"/>
            <a:ext cx="3959019" cy="3840480"/>
          </a:xfrm>
          <a:prstGeom prst="rect">
            <a:avLst/>
          </a:prstGeom>
          <a:ln w="28575">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014" y="4279633"/>
            <a:ext cx="2561930" cy="1828800"/>
          </a:xfrm>
          <a:prstGeom prst="rect">
            <a:avLst/>
          </a:prstGeom>
          <a:ln w="28575">
            <a:solidFill>
              <a:schemeClr val="tx1"/>
            </a:solidFill>
          </a:ln>
        </p:spPr>
      </p:pic>
      <p:grpSp>
        <p:nvGrpSpPr>
          <p:cNvPr id="4" name="Group 3"/>
          <p:cNvGrpSpPr/>
          <p:nvPr/>
        </p:nvGrpSpPr>
        <p:grpSpPr>
          <a:xfrm>
            <a:off x="7508899" y="1726532"/>
            <a:ext cx="3129959" cy="3657600"/>
            <a:chOff x="7508899" y="1726532"/>
            <a:chExt cx="3129959" cy="3657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899" y="1726532"/>
              <a:ext cx="3106300" cy="3657600"/>
            </a:xfrm>
            <a:prstGeom prst="rect">
              <a:avLst/>
            </a:prstGeom>
            <a:ln w="28575">
              <a:solidFill>
                <a:schemeClr val="tx1"/>
              </a:solidFill>
            </a:ln>
          </p:spPr>
        </p:pic>
        <p:sp>
          <p:nvSpPr>
            <p:cNvPr id="2" name="Rectangle 1"/>
            <p:cNvSpPr/>
            <p:nvPr/>
          </p:nvSpPr>
          <p:spPr>
            <a:xfrm>
              <a:off x="9629043" y="1829899"/>
              <a:ext cx="1009815" cy="62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9629043" y="1933266"/>
              <a:ext cx="1009815" cy="62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8453650" y="2395767"/>
              <a:ext cx="1009815" cy="62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8453650" y="2490083"/>
              <a:ext cx="1009815" cy="62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8453649" y="2584399"/>
              <a:ext cx="1009815" cy="625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9816901" y="5220670"/>
            <a:ext cx="2270814" cy="1645920"/>
          </a:xfrm>
          <a:prstGeom prst="rect">
            <a:avLst/>
          </a:prstGeom>
        </p:spPr>
      </p:pic>
      <p:sp>
        <p:nvSpPr>
          <p:cNvPr id="14" name="Oval 13"/>
          <p:cNvSpPr/>
          <p:nvPr/>
        </p:nvSpPr>
        <p:spPr>
          <a:xfrm>
            <a:off x="8615478" y="5571445"/>
            <a:ext cx="1668379" cy="620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Meow?</a:t>
            </a:r>
            <a:endParaRPr lang="en-US" dirty="0"/>
          </a:p>
        </p:txBody>
      </p:sp>
      <p:sp>
        <p:nvSpPr>
          <p:cNvPr id="15" name="Oval 14"/>
          <p:cNvSpPr/>
          <p:nvPr/>
        </p:nvSpPr>
        <p:spPr>
          <a:xfrm>
            <a:off x="10165374" y="6171376"/>
            <a:ext cx="160421" cy="165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497999" y="6312924"/>
            <a:ext cx="160421" cy="165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8251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ppt_x"/>
                                          </p:val>
                                        </p:tav>
                                        <p:tav tm="100000">
                                          <p:val>
                                            <p:strVal val="#ppt_x"/>
                                          </p:val>
                                        </p:tav>
                                      </p:tavLst>
                                    </p:anim>
                                    <p:anim calcmode="lin" valueType="num">
                                      <p:cBhvr additive="base">
                                        <p:cTn id="8" dur="175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275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childTnLst>
                          </p:cTn>
                        </p:par>
                        <p:par>
                          <p:cTn id="17" fill="hold">
                            <p:stCondLst>
                              <p:cond delay="32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3500"/>
                            </p:stCondLst>
                            <p:childTnLst>
                              <p:par>
                                <p:cTn id="22" presetID="10" presetClass="exit" presetSubtype="0" fill="hold" grpId="1" nodeType="afterEffect">
                                  <p:stCondLst>
                                    <p:cond delay="200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2000"/>
                                  </p:stCondLst>
                                  <p:childTnLst>
                                    <p:animEffect transition="out" filter="fade">
                                      <p:cBhvr>
                                        <p:cTn id="26" dur="250"/>
                                        <p:tgtEl>
                                          <p:spTgt spid="15"/>
                                        </p:tgtEl>
                                      </p:cBhvr>
                                    </p:animEffect>
                                    <p:set>
                                      <p:cBhvr>
                                        <p:cTn id="27" dur="1" fill="hold">
                                          <p:stCondLst>
                                            <p:cond delay="249"/>
                                          </p:stCondLst>
                                        </p:cTn>
                                        <p:tgtEl>
                                          <p:spTgt spid="15"/>
                                        </p:tgtEl>
                                        <p:attrNameLst>
                                          <p:attrName>style.visibility</p:attrName>
                                        </p:attrNameLst>
                                      </p:cBhvr>
                                      <p:to>
                                        <p:strVal val="hidden"/>
                                      </p:to>
                                    </p:set>
                                  </p:childTnLst>
                                </p:cTn>
                              </p:par>
                              <p:par>
                                <p:cTn id="28" presetID="10" presetClass="exit" presetSubtype="0" fill="hold" grpId="1" nodeType="withEffect">
                                  <p:stCondLst>
                                    <p:cond delay="2000"/>
                                  </p:stCondLst>
                                  <p:childTnLst>
                                    <p:animEffect transition="out" filter="fade">
                                      <p:cBhvr>
                                        <p:cTn id="29" dur="250"/>
                                        <p:tgtEl>
                                          <p:spTgt spid="14"/>
                                        </p:tgtEl>
                                      </p:cBhvr>
                                    </p:animEffect>
                                    <p:set>
                                      <p:cBhvr>
                                        <p:cTn id="30" dur="1" fill="hold">
                                          <p:stCondLst>
                                            <p:cond delay="249"/>
                                          </p:stCondLst>
                                        </p:cTn>
                                        <p:tgtEl>
                                          <p:spTgt spid="14"/>
                                        </p:tgtEl>
                                        <p:attrNameLst>
                                          <p:attrName>style.visibility</p:attrName>
                                        </p:attrNameLst>
                                      </p:cBhvr>
                                      <p:to>
                                        <p:strVal val="hidden"/>
                                      </p:to>
                                    </p:set>
                                  </p:childTnLst>
                                </p:cTn>
                              </p:par>
                            </p:childTnLst>
                          </p:cTn>
                        </p:par>
                        <p:par>
                          <p:cTn id="31" fill="hold">
                            <p:stCondLst>
                              <p:cond delay="5750"/>
                            </p:stCondLst>
                            <p:childTnLst>
                              <p:par>
                                <p:cTn id="32" presetID="2" presetClass="exit" presetSubtype="4" fill="hold" nodeType="afterEffect">
                                  <p:stCondLst>
                                    <p:cond delay="750"/>
                                  </p:stCondLst>
                                  <p:childTnLst>
                                    <p:anim calcmode="lin" valueType="num">
                                      <p:cBhvr additive="base">
                                        <p:cTn id="33" dur="1750"/>
                                        <p:tgtEl>
                                          <p:spTgt spid="12"/>
                                        </p:tgtEl>
                                        <p:attrNameLst>
                                          <p:attrName>ppt_x</p:attrName>
                                        </p:attrNameLst>
                                      </p:cBhvr>
                                      <p:tavLst>
                                        <p:tav tm="0">
                                          <p:val>
                                            <p:strVal val="ppt_x"/>
                                          </p:val>
                                        </p:tav>
                                        <p:tav tm="100000">
                                          <p:val>
                                            <p:strVal val="ppt_x"/>
                                          </p:val>
                                        </p:tav>
                                      </p:tavLst>
                                    </p:anim>
                                    <p:anim calcmode="lin" valueType="num">
                                      <p:cBhvr additive="base">
                                        <p:cTn id="34" dur="1750"/>
                                        <p:tgtEl>
                                          <p:spTgt spid="12"/>
                                        </p:tgtEl>
                                        <p:attrNameLst>
                                          <p:attrName>ppt_y</p:attrName>
                                        </p:attrNameLst>
                                      </p:cBhvr>
                                      <p:tavLst>
                                        <p:tav tm="0">
                                          <p:val>
                                            <p:strVal val="ppt_y"/>
                                          </p:val>
                                        </p:tav>
                                        <p:tav tm="100000">
                                          <p:val>
                                            <p:strVal val="1+ppt_h/2"/>
                                          </p:val>
                                        </p:tav>
                                      </p:tavLst>
                                    </p:anim>
                                    <p:set>
                                      <p:cBhvr>
                                        <p:cTn id="35" dur="1" fill="hold">
                                          <p:stCondLst>
                                            <p:cond delay="1749"/>
                                          </p:stCondLst>
                                        </p:cTn>
                                        <p:tgtEl>
                                          <p:spTgt spid="12"/>
                                        </p:tgtEl>
                                        <p:attrNameLst>
                                          <p:attrName>style.visibility</p:attrName>
                                        </p:attrNameLst>
                                      </p:cBhvr>
                                      <p:to>
                                        <p:strVal val="hidden"/>
                                      </p:to>
                                    </p:set>
                                  </p:childTnLst>
                                </p:cTn>
                              </p:par>
                            </p:childTnLst>
                          </p:cTn>
                        </p:par>
                        <p:par>
                          <p:cTn id="36" fill="hold">
                            <p:stCondLst>
                              <p:cond delay="8250"/>
                            </p:stCondLst>
                            <p:childTnLst>
                              <p:par>
                                <p:cTn id="37" presetID="1"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553737" y="419100"/>
            <a:ext cx="7131761" cy="954107"/>
          </a:xfrm>
          <a:prstGeom prst="rect">
            <a:avLst/>
          </a:prstGeom>
          <a:noFill/>
        </p:spPr>
        <p:txBody>
          <a:bodyPr wrap="none" rtlCol="0">
            <a:spAutoFit/>
          </a:bodyPr>
          <a:lstStyle/>
          <a:p>
            <a:pPr algn="ctr"/>
            <a:r>
              <a:rPr lang="en-US" sz="2800" b="1" dirty="0" smtClean="0"/>
              <a:t>Gathering the Data – Open Source Information</a:t>
            </a:r>
          </a:p>
          <a:p>
            <a:pPr algn="ctr"/>
            <a:r>
              <a:rPr lang="en-US" sz="2800" b="1" dirty="0" smtClean="0"/>
              <a:t> Other Public Records</a:t>
            </a:r>
            <a:endParaRPr lang="en-US" sz="2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032" y="1581929"/>
            <a:ext cx="3562681" cy="4937760"/>
          </a:xfrm>
          <a:prstGeom prst="rect">
            <a:avLst/>
          </a:prstGeom>
          <a:ln w="28575">
            <a:solidFill>
              <a:schemeClr val="tx1"/>
            </a:solidFill>
          </a:ln>
        </p:spPr>
      </p:pic>
      <p:grpSp>
        <p:nvGrpSpPr>
          <p:cNvPr id="8" name="Group 7"/>
          <p:cNvGrpSpPr/>
          <p:nvPr/>
        </p:nvGrpSpPr>
        <p:grpSpPr>
          <a:xfrm>
            <a:off x="5900956" y="1581929"/>
            <a:ext cx="4836987" cy="4937760"/>
            <a:chOff x="5900956" y="1581929"/>
            <a:chExt cx="4836987" cy="493776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56" y="1581929"/>
              <a:ext cx="4836987" cy="4937760"/>
            </a:xfrm>
            <a:prstGeom prst="rect">
              <a:avLst/>
            </a:prstGeom>
            <a:ln w="28575">
              <a:solidFill>
                <a:schemeClr val="tx1"/>
              </a:solidFill>
            </a:ln>
          </p:spPr>
        </p:pic>
        <p:sp>
          <p:nvSpPr>
            <p:cNvPr id="9" name="Rectangle 8"/>
            <p:cNvSpPr/>
            <p:nvPr/>
          </p:nvSpPr>
          <p:spPr>
            <a:xfrm>
              <a:off x="6472376" y="4215290"/>
              <a:ext cx="97004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6472376" y="4145718"/>
              <a:ext cx="97004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8008303" y="3882660"/>
              <a:ext cx="97004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8008303" y="3681889"/>
              <a:ext cx="97004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4" name="Right Triangle 1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330411"/>
      </p:ext>
    </p:extLst>
  </p:cSld>
  <p:clrMapOvr>
    <a:masterClrMapping/>
  </p:clrMapOvr>
  <mc:AlternateContent xmlns:mc="http://schemas.openxmlformats.org/markup-compatibility/2006" xmlns:p14="http://schemas.microsoft.com/office/powerpoint/2010/main">
    <mc:Choice Requires="p14">
      <p:transition spd="slow" p14:dur="20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2553737" y="419100"/>
            <a:ext cx="7131761" cy="954107"/>
          </a:xfrm>
          <a:prstGeom prst="rect">
            <a:avLst/>
          </a:prstGeom>
          <a:noFill/>
        </p:spPr>
        <p:txBody>
          <a:bodyPr wrap="none" rtlCol="0">
            <a:spAutoFit/>
          </a:bodyPr>
          <a:lstStyle/>
          <a:p>
            <a:pPr algn="ctr"/>
            <a:r>
              <a:rPr lang="en-US" sz="2800" b="1" dirty="0" smtClean="0"/>
              <a:t>Gathering the Data – Open Source Information</a:t>
            </a:r>
          </a:p>
          <a:p>
            <a:pPr algn="ctr"/>
            <a:r>
              <a:rPr lang="en-US" sz="2800" b="1" dirty="0" smtClean="0"/>
              <a:t> Other Public Records</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10" y="1928744"/>
            <a:ext cx="6043842" cy="4093428"/>
          </a:xfrm>
          <a:prstGeom prst="rect">
            <a:avLst/>
          </a:prstGeom>
          <a:ln w="28575">
            <a:solidFill>
              <a:schemeClr val="tx1"/>
            </a:solidFill>
          </a:ln>
        </p:spPr>
      </p:pic>
      <p:sp>
        <p:nvSpPr>
          <p:cNvPr id="14" name="TextBox 13"/>
          <p:cNvSpPr txBox="1"/>
          <p:nvPr/>
        </p:nvSpPr>
        <p:spPr>
          <a:xfrm>
            <a:off x="6698974" y="1928744"/>
            <a:ext cx="5118652" cy="4216539"/>
          </a:xfrm>
          <a:prstGeom prst="rect">
            <a:avLst/>
          </a:prstGeom>
          <a:noFill/>
        </p:spPr>
        <p:txBody>
          <a:bodyPr wrap="square" rtlCol="0">
            <a:spAutoFit/>
          </a:bodyPr>
          <a:lstStyle/>
          <a:p>
            <a:pPr algn="ctr"/>
            <a:r>
              <a:rPr lang="en-US" sz="2000" b="1" dirty="0" smtClean="0"/>
              <a:t>Protection for Public Records</a:t>
            </a:r>
          </a:p>
          <a:p>
            <a:endParaRPr lang="en-US" sz="2000" dirty="0"/>
          </a:p>
          <a:p>
            <a:pPr marL="342900" indent="-342900" algn="just">
              <a:buFont typeface="Wingdings" panose="05000000000000000000" pitchFamily="2" charset="2"/>
              <a:buChar char="§"/>
            </a:pPr>
            <a:r>
              <a:rPr lang="en-US" sz="2000" dirty="0" smtClean="0"/>
              <a:t>Most county clerks have guidelines in place for redacting PII</a:t>
            </a:r>
          </a:p>
          <a:p>
            <a:pPr algn="just"/>
            <a:endParaRPr lang="en-US" sz="1000" dirty="0" smtClean="0"/>
          </a:p>
          <a:p>
            <a:pPr marL="342900" indent="-342900" algn="just">
              <a:buFont typeface="Wingdings" panose="05000000000000000000" pitchFamily="2" charset="2"/>
              <a:buChar char="§"/>
            </a:pPr>
            <a:r>
              <a:rPr lang="en-US" sz="2000" dirty="0" smtClean="0"/>
              <a:t>It is recommended that you check any records associated with you or your family to ensure that they contain the minimal amount of information required</a:t>
            </a:r>
          </a:p>
          <a:p>
            <a:pPr algn="just"/>
            <a:endParaRPr lang="en-US" sz="1000" dirty="0" smtClean="0"/>
          </a:p>
          <a:p>
            <a:pPr marL="342900" indent="-342900" algn="just">
              <a:buFont typeface="Wingdings" panose="05000000000000000000" pitchFamily="2" charset="2"/>
              <a:buChar char="§"/>
            </a:pPr>
            <a:r>
              <a:rPr lang="en-US" sz="2000" dirty="0" smtClean="0"/>
              <a:t>Note the phrase, “should </a:t>
            </a:r>
            <a:r>
              <a:rPr lang="en-US" sz="2000" b="1" i="1" dirty="0" smtClean="0"/>
              <a:t>already</a:t>
            </a:r>
            <a:r>
              <a:rPr lang="en-US" sz="2000" dirty="0" smtClean="0"/>
              <a:t> be unavailable.” – Better to check yours and let the clerk’s office know if any of your documents have exposed information</a:t>
            </a:r>
          </a:p>
        </p:txBody>
      </p:sp>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7500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4">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250"/>
                            </p:stCondLst>
                            <p:childTnLst>
                              <p:par>
                                <p:cTn id="12" presetID="15" presetClass="entr" presetSubtype="0" fill="hold" grpId="0" nodeType="afterEffect">
                                  <p:stCondLst>
                                    <p:cond delay="500"/>
                                  </p:stCondLst>
                                  <p:childTnLst>
                                    <p:set>
                                      <p:cBhvr>
                                        <p:cTn id="13" dur="1" fill="hold">
                                          <p:stCondLst>
                                            <p:cond delay="0"/>
                                          </p:stCondLst>
                                        </p:cTn>
                                        <p:tgtEl>
                                          <p:spTgt spid="14">
                                            <p:txEl>
                                              <p:pRg st="2" end="2"/>
                                            </p:txEl>
                                          </p:spTgt>
                                        </p:tgtEl>
                                        <p:attrNameLst>
                                          <p:attrName>style.visibility</p:attrName>
                                        </p:attrNameLst>
                                      </p:cBhvr>
                                      <p:to>
                                        <p:strVal val="visible"/>
                                      </p:to>
                                    </p:set>
                                    <p:anim calcmode="lin" valueType="num">
                                      <p:cBhvr>
                                        <p:cTn id="14" dur="75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5" dur="750" fill="hold"/>
                                        <p:tgtEl>
                                          <p:spTgt spid="14">
                                            <p:txEl>
                                              <p:pRg st="2" end="2"/>
                                            </p:txEl>
                                          </p:spTgt>
                                        </p:tgtEl>
                                        <p:attrNameLst>
                                          <p:attrName>ppt_h</p:attrName>
                                        </p:attrNameLst>
                                      </p:cBhvr>
                                      <p:tavLst>
                                        <p:tav tm="0">
                                          <p:val>
                                            <p:fltVal val="0"/>
                                          </p:val>
                                        </p:tav>
                                        <p:tav tm="100000">
                                          <p:val>
                                            <p:strVal val="#ppt_h"/>
                                          </p:val>
                                        </p:tav>
                                      </p:tavLst>
                                    </p:anim>
                                    <p:anim calcmode="lin" valueType="num">
                                      <p:cBhvr>
                                        <p:cTn id="16" dur="750" fill="hold"/>
                                        <p:tgtEl>
                                          <p:spTgt spid="1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7" dur="750" fill="hold"/>
                                        <p:tgtEl>
                                          <p:spTgt spid="1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500"/>
                            </p:stCondLst>
                            <p:childTnLst>
                              <p:par>
                                <p:cTn id="19" presetID="15" presetClass="entr" presetSubtype="0" fill="hold" grpId="0" nodeType="afterEffect">
                                  <p:stCondLst>
                                    <p:cond delay="500"/>
                                  </p:stCondLst>
                                  <p:childTnLst>
                                    <p:set>
                                      <p:cBhvr>
                                        <p:cTn id="20" dur="1" fill="hold">
                                          <p:stCondLst>
                                            <p:cond delay="0"/>
                                          </p:stCondLst>
                                        </p:cTn>
                                        <p:tgtEl>
                                          <p:spTgt spid="14">
                                            <p:txEl>
                                              <p:pRg st="4" end="4"/>
                                            </p:txEl>
                                          </p:spTgt>
                                        </p:tgtEl>
                                        <p:attrNameLst>
                                          <p:attrName>style.visibility</p:attrName>
                                        </p:attrNameLst>
                                      </p:cBhvr>
                                      <p:to>
                                        <p:strVal val="visible"/>
                                      </p:to>
                                    </p:set>
                                    <p:anim calcmode="lin" valueType="num">
                                      <p:cBhvr>
                                        <p:cTn id="21" dur="750" fill="hold"/>
                                        <p:tgtEl>
                                          <p:spTgt spid="14">
                                            <p:txEl>
                                              <p:pRg st="4" end="4"/>
                                            </p:txEl>
                                          </p:spTgt>
                                        </p:tgtEl>
                                        <p:attrNameLst>
                                          <p:attrName>ppt_w</p:attrName>
                                        </p:attrNameLst>
                                      </p:cBhvr>
                                      <p:tavLst>
                                        <p:tav tm="0">
                                          <p:val>
                                            <p:fltVal val="0"/>
                                          </p:val>
                                        </p:tav>
                                        <p:tav tm="100000">
                                          <p:val>
                                            <p:strVal val="#ppt_w"/>
                                          </p:val>
                                        </p:tav>
                                      </p:tavLst>
                                    </p:anim>
                                    <p:anim calcmode="lin" valueType="num">
                                      <p:cBhvr>
                                        <p:cTn id="22" dur="750" fill="hold"/>
                                        <p:tgtEl>
                                          <p:spTgt spid="14">
                                            <p:txEl>
                                              <p:pRg st="4" end="4"/>
                                            </p:txEl>
                                          </p:spTgt>
                                        </p:tgtEl>
                                        <p:attrNameLst>
                                          <p:attrName>ppt_h</p:attrName>
                                        </p:attrNameLst>
                                      </p:cBhvr>
                                      <p:tavLst>
                                        <p:tav tm="0">
                                          <p:val>
                                            <p:fltVal val="0"/>
                                          </p:val>
                                        </p:tav>
                                        <p:tav tm="100000">
                                          <p:val>
                                            <p:strVal val="#ppt_h"/>
                                          </p:val>
                                        </p:tav>
                                      </p:tavLst>
                                    </p:anim>
                                    <p:anim calcmode="lin" valueType="num">
                                      <p:cBhvr>
                                        <p:cTn id="23" dur="750" fill="hold"/>
                                        <p:tgtEl>
                                          <p:spTgt spid="1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4" dur="750" fill="hold"/>
                                        <p:tgtEl>
                                          <p:spTgt spid="14">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750"/>
                            </p:stCondLst>
                            <p:childTnLst>
                              <p:par>
                                <p:cTn id="26" presetID="15" presetClass="entr" presetSubtype="0" fill="hold" grpId="0" nodeType="afterEffect">
                                  <p:stCondLst>
                                    <p:cond delay="500"/>
                                  </p:stCondLst>
                                  <p:childTnLst>
                                    <p:set>
                                      <p:cBhvr>
                                        <p:cTn id="27" dur="1" fill="hold">
                                          <p:stCondLst>
                                            <p:cond delay="0"/>
                                          </p:stCondLst>
                                        </p:cTn>
                                        <p:tgtEl>
                                          <p:spTgt spid="14">
                                            <p:txEl>
                                              <p:pRg st="6" end="6"/>
                                            </p:txEl>
                                          </p:spTgt>
                                        </p:tgtEl>
                                        <p:attrNameLst>
                                          <p:attrName>style.visibility</p:attrName>
                                        </p:attrNameLst>
                                      </p:cBhvr>
                                      <p:to>
                                        <p:strVal val="visible"/>
                                      </p:to>
                                    </p:set>
                                    <p:anim calcmode="lin" valueType="num">
                                      <p:cBhvr>
                                        <p:cTn id="28" dur="750" fill="hold"/>
                                        <p:tgtEl>
                                          <p:spTgt spid="14">
                                            <p:txEl>
                                              <p:pRg st="6" end="6"/>
                                            </p:txEl>
                                          </p:spTgt>
                                        </p:tgtEl>
                                        <p:attrNameLst>
                                          <p:attrName>ppt_w</p:attrName>
                                        </p:attrNameLst>
                                      </p:cBhvr>
                                      <p:tavLst>
                                        <p:tav tm="0">
                                          <p:val>
                                            <p:fltVal val="0"/>
                                          </p:val>
                                        </p:tav>
                                        <p:tav tm="100000">
                                          <p:val>
                                            <p:strVal val="#ppt_w"/>
                                          </p:val>
                                        </p:tav>
                                      </p:tavLst>
                                    </p:anim>
                                    <p:anim calcmode="lin" valueType="num">
                                      <p:cBhvr>
                                        <p:cTn id="29" dur="750" fill="hold"/>
                                        <p:tgtEl>
                                          <p:spTgt spid="14">
                                            <p:txEl>
                                              <p:pRg st="6" end="6"/>
                                            </p:txEl>
                                          </p:spTgt>
                                        </p:tgtEl>
                                        <p:attrNameLst>
                                          <p:attrName>ppt_h</p:attrName>
                                        </p:attrNameLst>
                                      </p:cBhvr>
                                      <p:tavLst>
                                        <p:tav tm="0">
                                          <p:val>
                                            <p:fltVal val="0"/>
                                          </p:val>
                                        </p:tav>
                                        <p:tav tm="100000">
                                          <p:val>
                                            <p:strVal val="#ppt_h"/>
                                          </p:val>
                                        </p:tav>
                                      </p:tavLst>
                                    </p:anim>
                                    <p:anim calcmode="lin" valueType="num">
                                      <p:cBhvr>
                                        <p:cTn id="30" dur="750" fill="hold"/>
                                        <p:tgtEl>
                                          <p:spTgt spid="14">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1" dur="750" fill="hold"/>
                                        <p:tgtEl>
                                          <p:spTgt spid="14">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5000"/>
                            </p:stCondLst>
                            <p:childTnLst>
                              <p:par>
                                <p:cTn id="33" presetID="1"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089484"/>
            <a:ext cx="12192000" cy="1938992"/>
          </a:xfrm>
          <a:prstGeom prst="rect">
            <a:avLst/>
          </a:prstGeom>
          <a:noFill/>
        </p:spPr>
        <p:txBody>
          <a:bodyPr wrap="square" rtlCol="0">
            <a:spAutoFit/>
          </a:bodyPr>
          <a:lstStyle/>
          <a:p>
            <a:pPr algn="ctr"/>
            <a:r>
              <a:rPr lang="en-US" sz="6000" dirty="0" smtClean="0">
                <a:latin typeface="Cambria" pitchFamily="18" charset="0"/>
              </a:rPr>
              <a:t>Kitty Break #2</a:t>
            </a:r>
          </a:p>
          <a:p>
            <a:pPr algn="ctr"/>
            <a:r>
              <a:rPr lang="en-US" sz="6000" dirty="0" smtClean="0">
                <a:latin typeface="Cambria" pitchFamily="18" charset="0"/>
              </a:rPr>
              <a:t>Anyone Getting Hungry?</a:t>
            </a:r>
            <a:endParaRPr lang="en-US" sz="6000" dirty="0">
              <a:latin typeface="Cambria" pitchFamily="18" charset="0"/>
            </a:endParaRPr>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5930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605705" y="419100"/>
            <a:ext cx="3027817" cy="954107"/>
          </a:xfrm>
          <a:prstGeom prst="rect">
            <a:avLst/>
          </a:prstGeom>
          <a:noFill/>
        </p:spPr>
        <p:txBody>
          <a:bodyPr wrap="none" rtlCol="0">
            <a:spAutoFit/>
          </a:bodyPr>
          <a:lstStyle/>
          <a:p>
            <a:pPr algn="ctr"/>
            <a:r>
              <a:rPr lang="en-US" sz="2800" b="1" dirty="0" smtClean="0"/>
              <a:t>Gathering the Data</a:t>
            </a:r>
          </a:p>
          <a:p>
            <a:pPr algn="ctr"/>
            <a:r>
              <a:rPr lang="en-US" sz="2800" b="1" dirty="0" err="1" smtClean="0"/>
              <a:t>MetaData</a:t>
            </a:r>
            <a:endParaRPr lang="en-US" sz="28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161" y="1698060"/>
            <a:ext cx="3539029" cy="4846320"/>
          </a:xfrm>
          <a:prstGeom prst="rect">
            <a:avLst/>
          </a:prstGeom>
        </p:spPr>
      </p:pic>
      <p:sp>
        <p:nvSpPr>
          <p:cNvPr id="6" name="Rectangle 5"/>
          <p:cNvSpPr/>
          <p:nvPr/>
        </p:nvSpPr>
        <p:spPr>
          <a:xfrm>
            <a:off x="324852" y="2000460"/>
            <a:ext cx="7551488" cy="1754326"/>
          </a:xfrm>
          <a:prstGeom prst="rect">
            <a:avLst/>
          </a:prstGeom>
        </p:spPr>
        <p:txBody>
          <a:bodyPr wrap="square">
            <a:spAutoFit/>
          </a:bodyPr>
          <a:lstStyle/>
          <a:p>
            <a:pPr algn="just"/>
            <a:r>
              <a:rPr lang="en-US" dirty="0">
                <a:solidFill>
                  <a:srgbClr val="000000"/>
                </a:solidFill>
                <a:latin typeface="Calibri" panose="020F0502020204030204" pitchFamily="34" charset="0"/>
              </a:rPr>
              <a:t>Metadata is essentially data that describes other </a:t>
            </a:r>
            <a:r>
              <a:rPr lang="en-US" dirty="0" smtClean="0">
                <a:solidFill>
                  <a:srgbClr val="000000"/>
                </a:solidFill>
                <a:latin typeface="Calibri" panose="020F0502020204030204" pitchFamily="34" charset="0"/>
              </a:rPr>
              <a:t>data. It is used to summarize basic information about data, which can make finding and working with particular instances of data easier. For example, </a:t>
            </a:r>
            <a:r>
              <a:rPr lang="en-US" i="1" dirty="0" smtClean="0">
                <a:solidFill>
                  <a:srgbClr val="000000"/>
                </a:solidFill>
                <a:latin typeface="Calibri" panose="020F0502020204030204" pitchFamily="34" charset="0"/>
              </a:rPr>
              <a:t>author</a:t>
            </a:r>
            <a:r>
              <a:rPr lang="en-US" dirty="0" smtClean="0">
                <a:solidFill>
                  <a:srgbClr val="000000"/>
                </a:solidFill>
                <a:latin typeface="Calibri" panose="020F0502020204030204" pitchFamily="34" charset="0"/>
              </a:rPr>
              <a:t>, </a:t>
            </a:r>
            <a:r>
              <a:rPr lang="en-US" i="1" dirty="0" smtClean="0">
                <a:solidFill>
                  <a:srgbClr val="000000"/>
                </a:solidFill>
                <a:latin typeface="Calibri" panose="020F0502020204030204" pitchFamily="34" charset="0"/>
              </a:rPr>
              <a:t>date</a:t>
            </a:r>
            <a:r>
              <a:rPr lang="en-US" dirty="0" smtClean="0">
                <a:solidFill>
                  <a:srgbClr val="000000"/>
                </a:solidFill>
                <a:latin typeface="Calibri" panose="020F0502020204030204" pitchFamily="34" charset="0"/>
              </a:rPr>
              <a:t> </a:t>
            </a:r>
            <a:r>
              <a:rPr lang="en-US" i="1" dirty="0" smtClean="0">
                <a:solidFill>
                  <a:srgbClr val="000000"/>
                </a:solidFill>
                <a:latin typeface="Calibri" panose="020F0502020204030204" pitchFamily="34" charset="0"/>
              </a:rPr>
              <a:t>created</a:t>
            </a:r>
            <a:r>
              <a:rPr lang="en-US" dirty="0" smtClean="0">
                <a:solidFill>
                  <a:srgbClr val="000000"/>
                </a:solidFill>
                <a:latin typeface="Calibri" panose="020F0502020204030204" pitchFamily="34" charset="0"/>
              </a:rPr>
              <a:t>, </a:t>
            </a:r>
            <a:r>
              <a:rPr lang="en-US" i="1" dirty="0" smtClean="0">
                <a:solidFill>
                  <a:srgbClr val="000000"/>
                </a:solidFill>
                <a:latin typeface="Calibri" panose="020F0502020204030204" pitchFamily="34" charset="0"/>
              </a:rPr>
              <a:t>date modified</a:t>
            </a:r>
            <a:r>
              <a:rPr lang="en-US" dirty="0" smtClean="0">
                <a:solidFill>
                  <a:srgbClr val="000000"/>
                </a:solidFill>
                <a:latin typeface="Calibri" panose="020F0502020204030204" pitchFamily="34" charset="0"/>
              </a:rPr>
              <a:t> and </a:t>
            </a:r>
            <a:r>
              <a:rPr lang="en-US" i="1" dirty="0" smtClean="0">
                <a:solidFill>
                  <a:srgbClr val="000000"/>
                </a:solidFill>
                <a:latin typeface="Calibri" panose="020F0502020204030204" pitchFamily="34" charset="0"/>
              </a:rPr>
              <a:t>file size</a:t>
            </a:r>
            <a:r>
              <a:rPr lang="en-US" dirty="0" smtClean="0">
                <a:solidFill>
                  <a:srgbClr val="000000"/>
                </a:solidFill>
                <a:latin typeface="Calibri" panose="020F0502020204030204" pitchFamily="34" charset="0"/>
              </a:rPr>
              <a:t> are examples of very basic document metadata.  Having the ability to filter through that metadata makes it much easier for someone to locate a specific document. </a:t>
            </a:r>
            <a:endParaRPr lang="en-US" dirty="0"/>
          </a:p>
        </p:txBody>
      </p:sp>
      <p:sp>
        <p:nvSpPr>
          <p:cNvPr id="9" name="Rectangle 8"/>
          <p:cNvSpPr/>
          <p:nvPr/>
        </p:nvSpPr>
        <p:spPr>
          <a:xfrm>
            <a:off x="324852" y="3981660"/>
            <a:ext cx="7551488" cy="923330"/>
          </a:xfrm>
          <a:prstGeom prst="rect">
            <a:avLst/>
          </a:prstGeom>
        </p:spPr>
        <p:txBody>
          <a:bodyPr wrap="square">
            <a:spAutoFit/>
          </a:bodyPr>
          <a:lstStyle/>
          <a:p>
            <a:pPr algn="just"/>
            <a:r>
              <a:rPr lang="en-US" dirty="0" smtClean="0">
                <a:solidFill>
                  <a:srgbClr val="000000"/>
                </a:solidFill>
                <a:latin typeface="Calibri" panose="020F0502020204030204" pitchFamily="34" charset="0"/>
              </a:rPr>
              <a:t>It exists in some form with almost every file type. When electronically sending files it is essential that people ensure that they are aware of what additional data might be attached.</a:t>
            </a:r>
            <a:endParaRPr lang="en-US" dirty="0"/>
          </a:p>
        </p:txBody>
      </p:sp>
      <p:sp>
        <p:nvSpPr>
          <p:cNvPr id="10" name="Rectangle 9"/>
          <p:cNvSpPr/>
          <p:nvPr/>
        </p:nvSpPr>
        <p:spPr>
          <a:xfrm>
            <a:off x="324852" y="5131864"/>
            <a:ext cx="7551488" cy="923330"/>
          </a:xfrm>
          <a:prstGeom prst="rect">
            <a:avLst/>
          </a:prstGeom>
        </p:spPr>
        <p:txBody>
          <a:bodyPr wrap="square">
            <a:spAutoFit/>
          </a:bodyPr>
          <a:lstStyle/>
          <a:p>
            <a:pPr algn="just"/>
            <a:r>
              <a:rPr lang="en-US" dirty="0" smtClean="0">
                <a:solidFill>
                  <a:srgbClr val="000000"/>
                </a:solidFill>
                <a:latin typeface="Calibri" panose="020F0502020204030204" pitchFamily="34" charset="0"/>
              </a:rPr>
              <a:t>Simply right-clicking on a file and selecting the ‘Details’ tab will typically be enough to show you the information attached to a file. Windows will often allow you to remove personal information directly from this tab.</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ight Triangle 10"/>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01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nodeType="afterEffect">
                                  <p:stCondLst>
                                    <p:cond delay="4000"/>
                                  </p:stCondLst>
                                  <p:childTnLst>
                                    <p:animEffect transition="out" filter="box(out)">
                                      <p:cBhvr>
                                        <p:cTn id="6" dur="2500"/>
                                        <p:tgtEl>
                                          <p:spTgt spid="7"/>
                                        </p:tgtEl>
                                      </p:cBhvr>
                                    </p:animEffect>
                                    <p:set>
                                      <p:cBhvr>
                                        <p:cTn id="7" dur="1" fill="hold">
                                          <p:stCondLst>
                                            <p:cond delay="2499"/>
                                          </p:stCondLst>
                                        </p:cTn>
                                        <p:tgtEl>
                                          <p:spTgt spid="7"/>
                                        </p:tgtEl>
                                        <p:attrNameLst>
                                          <p:attrName>style.visibility</p:attrName>
                                        </p:attrNameLst>
                                      </p:cBhvr>
                                      <p:to>
                                        <p:strVal val="hidden"/>
                                      </p:to>
                                    </p:set>
                                  </p:childTnLst>
                                </p:cTn>
                              </p:par>
                            </p:childTnLst>
                          </p:cTn>
                        </p:par>
                        <p:par>
                          <p:cTn id="8" fill="hold">
                            <p:stCondLst>
                              <p:cond delay="65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605706" y="419100"/>
            <a:ext cx="3027817" cy="954107"/>
          </a:xfrm>
          <a:prstGeom prst="rect">
            <a:avLst/>
          </a:prstGeom>
          <a:noFill/>
        </p:spPr>
        <p:txBody>
          <a:bodyPr wrap="none" rtlCol="0">
            <a:spAutoFit/>
          </a:bodyPr>
          <a:lstStyle/>
          <a:p>
            <a:pPr algn="ctr"/>
            <a:r>
              <a:rPr lang="en-US" sz="2800" b="1" dirty="0" smtClean="0"/>
              <a:t>Gathering the Data</a:t>
            </a:r>
          </a:p>
          <a:p>
            <a:pPr algn="ctr"/>
            <a:r>
              <a:rPr lang="en-US" sz="2800" b="1" dirty="0" smtClean="0"/>
              <a:t>EXIF</a:t>
            </a:r>
            <a:endParaRPr lang="en-US" sz="2800" b="1" dirty="0"/>
          </a:p>
        </p:txBody>
      </p:sp>
      <p:sp>
        <p:nvSpPr>
          <p:cNvPr id="3" name="TextBox 2"/>
          <p:cNvSpPr txBox="1"/>
          <p:nvPr/>
        </p:nvSpPr>
        <p:spPr>
          <a:xfrm>
            <a:off x="385783" y="2016248"/>
            <a:ext cx="7109891" cy="4401205"/>
          </a:xfrm>
          <a:prstGeom prst="rect">
            <a:avLst/>
          </a:prstGeom>
          <a:noFill/>
        </p:spPr>
        <p:txBody>
          <a:bodyPr wrap="square" rtlCol="0">
            <a:spAutoFit/>
          </a:bodyPr>
          <a:lstStyle/>
          <a:p>
            <a:pPr algn="just"/>
            <a:r>
              <a:rPr lang="en-US" dirty="0" smtClean="0"/>
              <a:t>One particular form of metadata that is in constant use is EXIF. If you’ve taken a cell phone photo, you’ve used EXIF.</a:t>
            </a:r>
          </a:p>
          <a:p>
            <a:pPr algn="just"/>
            <a:endParaRPr lang="en-US" dirty="0"/>
          </a:p>
          <a:p>
            <a:pPr algn="just"/>
            <a:r>
              <a:rPr lang="en-US" dirty="0" smtClean="0"/>
              <a:t>EXIF stands for Exchangeable Image File and represents a form of data which is appended to a standard JPEG (image) file. This file contains various metadata and tags logged by the camera or smartphone at the time the image was taken. The data itself is not normally present when viewing the actual image.</a:t>
            </a:r>
          </a:p>
          <a:p>
            <a:pPr algn="just"/>
            <a:endParaRPr lang="en-US" dirty="0"/>
          </a:p>
          <a:p>
            <a:pPr algn="just"/>
            <a:r>
              <a:rPr lang="en-US" dirty="0" smtClean="0"/>
              <a:t>Here are a few items that could potentially be captured in a camera’s EXIF file:</a:t>
            </a:r>
          </a:p>
          <a:p>
            <a:pPr algn="just"/>
            <a:endParaRPr lang="en-US" sz="1000" dirty="0" smtClean="0"/>
          </a:p>
          <a:p>
            <a:pPr algn="just"/>
            <a:r>
              <a:rPr lang="en-US" dirty="0" smtClean="0"/>
              <a:t>∎Time and date photo was taken	∎Camera make and model</a:t>
            </a:r>
          </a:p>
          <a:p>
            <a:pPr algn="just"/>
            <a:r>
              <a:rPr lang="en-US" dirty="0" smtClean="0"/>
              <a:t>∎Camera owner name		∎Camera’s serial number</a:t>
            </a:r>
          </a:p>
          <a:p>
            <a:pPr algn="just"/>
            <a:r>
              <a:rPr lang="en-US" dirty="0" smtClean="0"/>
              <a:t>∎Whether a flash was used		∎Zoom level</a:t>
            </a:r>
          </a:p>
          <a:p>
            <a:pPr algn="just"/>
            <a:r>
              <a:rPr lang="en-US" dirty="0" smtClean="0"/>
              <a:t>∎Camera mode			∎GPS coordinates</a:t>
            </a:r>
          </a:p>
        </p:txBody>
      </p:sp>
      <p:pic>
        <p:nvPicPr>
          <p:cNvPr id="2" name="Picture 1"/>
          <p:cNvPicPr>
            <a:picLocks noChangeAspect="1"/>
          </p:cNvPicPr>
          <p:nvPr/>
        </p:nvPicPr>
        <p:blipFill>
          <a:blip r:embed="rId2"/>
          <a:stretch>
            <a:fillRect/>
          </a:stretch>
        </p:blipFill>
        <p:spPr>
          <a:xfrm>
            <a:off x="7580609" y="2757007"/>
            <a:ext cx="4209778" cy="2377440"/>
          </a:xfrm>
          <a:prstGeom prst="rect">
            <a:avLst/>
          </a:prstGeom>
        </p:spPr>
      </p:pic>
      <p:sp>
        <p:nvSpPr>
          <p:cNvPr id="4" name="TextBox 3"/>
          <p:cNvSpPr txBox="1"/>
          <p:nvPr/>
        </p:nvSpPr>
        <p:spPr>
          <a:xfrm>
            <a:off x="9080941" y="5134447"/>
            <a:ext cx="1209114" cy="307777"/>
          </a:xfrm>
          <a:prstGeom prst="rect">
            <a:avLst/>
          </a:prstGeom>
          <a:noFill/>
        </p:spPr>
        <p:txBody>
          <a:bodyPr wrap="none" rtlCol="0">
            <a:spAutoFit/>
          </a:bodyPr>
          <a:lstStyle/>
          <a:p>
            <a:r>
              <a:rPr lang="en-US" sz="1400" dirty="0" smtClean="0"/>
              <a:t>Sample Image</a:t>
            </a:r>
            <a:endParaRPr lang="en-US" sz="1400" dirty="0"/>
          </a:p>
        </p:txBody>
      </p:sp>
      <p:sp>
        <p:nvSpPr>
          <p:cNvPr id="6" name="Right Triangle 5"/>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3858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1927300"/>
            <a:ext cx="12191999" cy="646331"/>
          </a:xfrm>
          <a:prstGeom prst="rect">
            <a:avLst/>
          </a:prstGeom>
          <a:noFill/>
          <a:ln>
            <a:noFill/>
          </a:ln>
        </p:spPr>
        <p:txBody>
          <a:bodyPr wrap="square" rtlCol="0">
            <a:spAutoFit/>
          </a:bodyPr>
          <a:lstStyle/>
          <a:p>
            <a:pPr algn="ctr"/>
            <a:r>
              <a:rPr lang="en-US" sz="3600" b="1" dirty="0" smtClean="0">
                <a:latin typeface="Cambria" panose="02040503050406030204" pitchFamily="18" charset="0"/>
                <a:cs typeface="Adobe Arabic" panose="02040503050201020203" pitchFamily="18" charset="-78"/>
              </a:rPr>
              <a:t>NOW WITH MORE CATS THAN EVER!</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8727" y="3158463"/>
            <a:ext cx="2962275" cy="3781425"/>
          </a:xfrm>
          <a:prstGeom prst="rect">
            <a:avLst/>
          </a:prstGeom>
        </p:spPr>
      </p:pic>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4862" y="3158463"/>
            <a:ext cx="2962275" cy="3781425"/>
          </a:xfrm>
          <a:prstGeom prst="rect">
            <a:avLst/>
          </a:prstGeom>
        </p:spPr>
      </p:pic>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0997" y="3158463"/>
            <a:ext cx="2962275" cy="3781425"/>
          </a:xfrm>
          <a:prstGeom prst="rect">
            <a:avLst/>
          </a:prstGeom>
        </p:spPr>
      </p:pic>
      <p:sp>
        <p:nvSpPr>
          <p:cNvPr id="7" name="TextBox 6"/>
          <p:cNvSpPr txBox="1"/>
          <p:nvPr/>
        </p:nvSpPr>
        <p:spPr>
          <a:xfrm>
            <a:off x="1065454" y="1812438"/>
            <a:ext cx="9931399" cy="1323439"/>
          </a:xfrm>
          <a:prstGeom prst="rect">
            <a:avLst/>
          </a:prstGeom>
          <a:noFill/>
        </p:spPr>
        <p:txBody>
          <a:bodyPr wrap="square" rtlCol="0">
            <a:spAutoFit/>
          </a:bodyPr>
          <a:lstStyle/>
          <a:p>
            <a:pPr algn="just"/>
            <a:r>
              <a:rPr lang="en-US" sz="2000" dirty="0"/>
              <a:t>Social Media has become a standard method of </a:t>
            </a:r>
            <a:r>
              <a:rPr lang="en-US" sz="2000" dirty="0" smtClean="0"/>
              <a:t>interaction in the modern world and provides </a:t>
            </a:r>
            <a:r>
              <a:rPr lang="en-US" sz="2000" dirty="0"/>
              <a:t>us </a:t>
            </a:r>
            <a:r>
              <a:rPr lang="en-US" sz="2000" dirty="0" smtClean="0"/>
              <a:t>with wonderful </a:t>
            </a:r>
            <a:r>
              <a:rPr lang="en-US" sz="2000" dirty="0"/>
              <a:t>ways to meet new friends and maintain links with those </a:t>
            </a:r>
            <a:r>
              <a:rPr lang="en-US" sz="2000" dirty="0" smtClean="0"/>
              <a:t>we </a:t>
            </a:r>
            <a:r>
              <a:rPr lang="en-US" sz="2000" dirty="0"/>
              <a:t>already have. </a:t>
            </a:r>
            <a:r>
              <a:rPr lang="en-US" sz="2000" dirty="0" smtClean="0"/>
              <a:t>It allows us to quickly and easily share ideas, thoughts, images, and information with people around the globe in a fraction of a second. </a:t>
            </a:r>
          </a:p>
        </p:txBody>
      </p:sp>
      <p:sp>
        <p:nvSpPr>
          <p:cNvPr id="8" name="Rectangle 7"/>
          <p:cNvSpPr/>
          <p:nvPr/>
        </p:nvSpPr>
        <p:spPr>
          <a:xfrm>
            <a:off x="1065454" y="3653525"/>
            <a:ext cx="9931399" cy="1323439"/>
          </a:xfrm>
          <a:prstGeom prst="rect">
            <a:avLst/>
          </a:prstGeom>
        </p:spPr>
        <p:txBody>
          <a:bodyPr wrap="square">
            <a:spAutoFit/>
          </a:bodyPr>
          <a:lstStyle/>
          <a:p>
            <a:pPr algn="just"/>
            <a:r>
              <a:rPr lang="en-US" sz="2000" dirty="0"/>
              <a:t>However, the same things that make it such an amazing tool have also created a vast new arena in which less than desirable people, such as </a:t>
            </a:r>
            <a:r>
              <a:rPr lang="en-US" sz="2000" dirty="0" smtClean="0"/>
              <a:t>trolls, stalkers and cyber-thieves, </a:t>
            </a:r>
            <a:r>
              <a:rPr lang="en-US" sz="2000" dirty="0"/>
              <a:t>can operate with minimal risk of exposure. Having a proper understanding of Social Media and how we interact with it is an essential survival skill for anyone with an internet connection.</a:t>
            </a:r>
          </a:p>
        </p:txBody>
      </p:sp>
      <p:sp>
        <p:nvSpPr>
          <p:cNvPr id="10" name="Right Triangle 9"/>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0234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childTnLst>
                                    <p:animClr clrSpc="rgb" dir="cw">
                                      <p:cBhvr override="childStyle">
                                        <p:cTn id="6" dur="7000" fill="hold"/>
                                        <p:tgtEl>
                                          <p:spTgt spid="4"/>
                                        </p:tgtEl>
                                        <p:attrNameLst>
                                          <p:attrName>style.color</p:attrName>
                                        </p:attrNameLst>
                                      </p:cBhvr>
                                      <p:to>
                                        <a:schemeClr val="accent1"/>
                                      </p:to>
                                    </p:animClr>
                                    <p:animClr clrSpc="rgb" dir="cw">
                                      <p:cBhvr>
                                        <p:cTn id="7" dur="7000" fill="hold"/>
                                        <p:tgtEl>
                                          <p:spTgt spid="4"/>
                                        </p:tgtEl>
                                        <p:attrNameLst>
                                          <p:attrName>fillcolor</p:attrName>
                                        </p:attrNameLst>
                                      </p:cBhvr>
                                      <p:to>
                                        <a:schemeClr val="accent1"/>
                                      </p:to>
                                    </p:animClr>
                                    <p:set>
                                      <p:cBhvr>
                                        <p:cTn id="8" dur="7000" fill="hold"/>
                                        <p:tgtEl>
                                          <p:spTgt spid="4"/>
                                        </p:tgtEl>
                                        <p:attrNameLst>
                                          <p:attrName>fill.type</p:attrName>
                                        </p:attrNameLst>
                                      </p:cBhvr>
                                      <p:to>
                                        <p:strVal val="solid"/>
                                      </p:to>
                                    </p:set>
                                    <p:anim to="1.5" calcmode="lin" valueType="num">
                                      <p:cBhvr override="childStyle">
                                        <p:cTn id="9" dur="7000" fill="hold"/>
                                        <p:tgtEl>
                                          <p:spTgt spid="4"/>
                                        </p:tgtEl>
                                        <p:attrNameLst>
                                          <p:attrName>style.fontSize</p:attrName>
                                        </p:attrNameLst>
                                      </p:cBhvr>
                                    </p:anim>
                                  </p:childTnLst>
                                </p:cTn>
                              </p:par>
                              <p:par>
                                <p:cTn id="10" presetID="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000" fill="hold"/>
                                        <p:tgtEl>
                                          <p:spTgt spid="6"/>
                                        </p:tgtEl>
                                        <p:attrNameLst>
                                          <p:attrName>ppt_x</p:attrName>
                                        </p:attrNameLst>
                                      </p:cBhvr>
                                      <p:tavLst>
                                        <p:tav tm="0">
                                          <p:val>
                                            <p:strVal val="0-#ppt_w/2"/>
                                          </p:val>
                                        </p:tav>
                                        <p:tav tm="100000">
                                          <p:val>
                                            <p:strVal val="#ppt_x"/>
                                          </p:val>
                                        </p:tav>
                                      </p:tavLst>
                                    </p:anim>
                                    <p:anim calcmode="lin" valueType="num">
                                      <p:cBhvr additive="base">
                                        <p:cTn id="13" dur="70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6000" fill="hold"/>
                                        <p:tgtEl>
                                          <p:spTgt spid="5"/>
                                        </p:tgtEl>
                                        <p:attrNameLst>
                                          <p:attrName>ppt_x</p:attrName>
                                        </p:attrNameLst>
                                      </p:cBhvr>
                                      <p:tavLst>
                                        <p:tav tm="0">
                                          <p:val>
                                            <p:strVal val="#ppt_x"/>
                                          </p:val>
                                        </p:tav>
                                        <p:tav tm="100000">
                                          <p:val>
                                            <p:strVal val="#ppt_x"/>
                                          </p:val>
                                        </p:tav>
                                      </p:tavLst>
                                    </p:anim>
                                    <p:anim calcmode="lin" valueType="num">
                                      <p:cBhvr additive="base">
                                        <p:cTn id="17" dur="60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000" fill="hold"/>
                                        <p:tgtEl>
                                          <p:spTgt spid="2"/>
                                        </p:tgtEl>
                                        <p:attrNameLst>
                                          <p:attrName>ppt_x</p:attrName>
                                        </p:attrNameLst>
                                      </p:cBhvr>
                                      <p:tavLst>
                                        <p:tav tm="0">
                                          <p:val>
                                            <p:strVal val="1+#ppt_w/2"/>
                                          </p:val>
                                        </p:tav>
                                        <p:tav tm="100000">
                                          <p:val>
                                            <p:strVal val="#ppt_x"/>
                                          </p:val>
                                        </p:tav>
                                      </p:tavLst>
                                    </p:anim>
                                    <p:anim calcmode="lin" valueType="num">
                                      <p:cBhvr additive="base">
                                        <p:cTn id="21" dur="70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7000"/>
                            </p:stCondLst>
                            <p:childTnLst>
                              <p:par>
                                <p:cTn id="23" presetID="42" presetClass="exit" presetSubtype="0" fill="hold" nodeType="afterEffect">
                                  <p:stCondLst>
                                    <p:cond delay="125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par>
                                <p:cTn id="28" presetID="42" presetClass="exit" presetSubtype="0" fill="hold" nodeType="withEffect">
                                  <p:stCondLst>
                                    <p:cond delay="125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0"/>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par>
                                <p:cTn id="33" presetID="42" presetClass="exit" presetSubtype="0" fill="hold" nodeType="withEffect">
                                  <p:stCondLst>
                                    <p:cond delay="1250"/>
                                  </p:stCondLst>
                                  <p:childTnLst>
                                    <p:animEffect transition="out" filter="fade">
                                      <p:cBhvr>
                                        <p:cTn id="34" dur="1000"/>
                                        <p:tgtEl>
                                          <p:spTgt spid="2"/>
                                        </p:tgtEl>
                                      </p:cBhvr>
                                    </p:animEffect>
                                    <p:anim calcmode="lin" valueType="num">
                                      <p:cBhvr>
                                        <p:cTn id="35" dur="1000"/>
                                        <p:tgtEl>
                                          <p:spTgt spid="2"/>
                                        </p:tgtEl>
                                        <p:attrNameLst>
                                          <p:attrName>ppt_x</p:attrName>
                                        </p:attrNameLst>
                                      </p:cBhvr>
                                      <p:tavLst>
                                        <p:tav tm="0">
                                          <p:val>
                                            <p:strVal val="ppt_x"/>
                                          </p:val>
                                        </p:tav>
                                        <p:tav tm="100000">
                                          <p:val>
                                            <p:strVal val="ppt_x"/>
                                          </p:val>
                                        </p:tav>
                                      </p:tavLst>
                                    </p:anim>
                                    <p:anim calcmode="lin" valueType="num">
                                      <p:cBhvr>
                                        <p:cTn id="36" dur="1000"/>
                                        <p:tgtEl>
                                          <p:spTgt spid="2"/>
                                        </p:tgtEl>
                                        <p:attrNameLst>
                                          <p:attrName>ppt_y</p:attrName>
                                        </p:attrNameLst>
                                      </p:cBhvr>
                                      <p:tavLst>
                                        <p:tav tm="0">
                                          <p:val>
                                            <p:strVal val="ppt_y"/>
                                          </p:val>
                                        </p:tav>
                                        <p:tav tm="100000">
                                          <p:val>
                                            <p:strVal val="ppt_y+.1"/>
                                          </p:val>
                                        </p:tav>
                                      </p:tavLst>
                                    </p:anim>
                                    <p:set>
                                      <p:cBhvr>
                                        <p:cTn id="37" dur="1" fill="hold">
                                          <p:stCondLst>
                                            <p:cond delay="999"/>
                                          </p:stCondLst>
                                        </p:cTn>
                                        <p:tgtEl>
                                          <p:spTgt spid="2"/>
                                        </p:tgtEl>
                                        <p:attrNameLst>
                                          <p:attrName>style.visibility</p:attrName>
                                        </p:attrNameLst>
                                      </p:cBhvr>
                                      <p:to>
                                        <p:strVal val="hidden"/>
                                      </p:to>
                                    </p:set>
                                  </p:childTnLst>
                                </p:cTn>
                              </p:par>
                              <p:par>
                                <p:cTn id="38" presetID="10" presetClass="exit" presetSubtype="0" fill="hold" grpId="1" nodeType="withEffect">
                                  <p:stCondLst>
                                    <p:cond delay="3000"/>
                                  </p:stCondLst>
                                  <p:childTnLst>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par>
                          <p:cTn id="41" fill="hold">
                            <p:stCondLst>
                              <p:cond delay="11000"/>
                            </p:stCondLst>
                            <p:childTnLst>
                              <p:par>
                                <p:cTn id="42" presetID="50" presetClass="entr" presetSubtype="0" decel="100000" fill="hold" grpId="0"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strVal val="#ppt_w+.3"/>
                                          </p:val>
                                        </p:tav>
                                        <p:tav tm="100000">
                                          <p:val>
                                            <p:strVal val="#ppt_w"/>
                                          </p:val>
                                        </p:tav>
                                      </p:tavLst>
                                    </p:anim>
                                    <p:anim calcmode="lin" valueType="num">
                                      <p:cBhvr>
                                        <p:cTn id="45" dur="1000" fill="hold"/>
                                        <p:tgtEl>
                                          <p:spTgt spid="7"/>
                                        </p:tgtEl>
                                        <p:attrNameLst>
                                          <p:attrName>ppt_h</p:attrName>
                                        </p:attrNameLst>
                                      </p:cBhvr>
                                      <p:tavLst>
                                        <p:tav tm="0">
                                          <p:val>
                                            <p:strVal val="#ppt_h"/>
                                          </p:val>
                                        </p:tav>
                                        <p:tav tm="100000">
                                          <p:val>
                                            <p:strVal val="#ppt_h"/>
                                          </p:val>
                                        </p:tav>
                                      </p:tavLst>
                                    </p:anim>
                                    <p:animEffect transition="in" filter="fade">
                                      <p:cBhvr>
                                        <p:cTn id="46" dur="1000"/>
                                        <p:tgtEl>
                                          <p:spTgt spid="7"/>
                                        </p:tgtEl>
                                      </p:cBhvr>
                                    </p:animEffect>
                                  </p:childTnLst>
                                </p:cTn>
                              </p:par>
                              <p:par>
                                <p:cTn id="47" presetID="50" presetClass="entr" presetSubtype="0" decel="100000" fill="hold" grpId="0" nodeType="withEffect">
                                  <p:stCondLst>
                                    <p:cond delay="100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3"/>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par>
                          <p:cTn id="52" fill="hold">
                            <p:stCondLst>
                              <p:cond delay="130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8"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605706" y="419100"/>
            <a:ext cx="3027817" cy="954107"/>
          </a:xfrm>
          <a:prstGeom prst="rect">
            <a:avLst/>
          </a:prstGeom>
          <a:noFill/>
        </p:spPr>
        <p:txBody>
          <a:bodyPr wrap="none" rtlCol="0">
            <a:spAutoFit/>
          </a:bodyPr>
          <a:lstStyle/>
          <a:p>
            <a:pPr algn="ctr"/>
            <a:r>
              <a:rPr lang="en-US" sz="2800" b="1" dirty="0" smtClean="0"/>
              <a:t>Gathering the Data</a:t>
            </a:r>
          </a:p>
          <a:p>
            <a:pPr algn="ctr"/>
            <a:r>
              <a:rPr lang="en-US" sz="2800" b="1" dirty="0" smtClean="0"/>
              <a:t>EXIF</a:t>
            </a:r>
            <a:endParaRPr lang="en-US" sz="2800" b="1" dirty="0"/>
          </a:p>
        </p:txBody>
      </p:sp>
      <p:sp>
        <p:nvSpPr>
          <p:cNvPr id="4" name="TextBox 3"/>
          <p:cNvSpPr txBox="1"/>
          <p:nvPr/>
        </p:nvSpPr>
        <p:spPr>
          <a:xfrm>
            <a:off x="915444" y="1747989"/>
            <a:ext cx="6565232" cy="2308324"/>
          </a:xfrm>
          <a:prstGeom prst="rect">
            <a:avLst/>
          </a:prstGeom>
          <a:noFill/>
        </p:spPr>
        <p:txBody>
          <a:bodyPr wrap="square" rtlCol="0">
            <a:spAutoFit/>
          </a:bodyPr>
          <a:lstStyle/>
          <a:p>
            <a:pPr algn="just"/>
            <a:r>
              <a:rPr lang="en-US" dirty="0" smtClean="0"/>
              <a:t>To locate basic information through Windows you simply need to right click on the JPEG file and select ‘Properties’ and then ‘Details’.</a:t>
            </a:r>
          </a:p>
          <a:p>
            <a:pPr algn="just"/>
            <a:endParaRPr lang="en-US" dirty="0"/>
          </a:p>
          <a:p>
            <a:pPr algn="just"/>
            <a:r>
              <a:rPr lang="en-US" dirty="0" smtClean="0"/>
              <a:t>There are also multiple EXIF viewers available through both commercial and freeware providers.</a:t>
            </a:r>
          </a:p>
          <a:p>
            <a:pPr algn="just"/>
            <a:endParaRPr lang="en-US" dirty="0"/>
          </a:p>
          <a:p>
            <a:pPr algn="just"/>
            <a:r>
              <a:rPr lang="en-US" dirty="0" smtClean="0"/>
              <a:t>Most of these products display additional portions of the EXIF metadata along with automatic mapping capabilities.</a:t>
            </a:r>
          </a:p>
        </p:txBody>
      </p:sp>
      <p:pic>
        <p:nvPicPr>
          <p:cNvPr id="12" name="Picture 4" descr="\\dc-filestore\Users\will.mcellen\Desktop\EXIF Vulnerability\web3.jpg"/>
          <p:cNvPicPr>
            <a:picLocks noChangeAspect="1" noChangeArrowheads="1"/>
          </p:cNvPicPr>
          <p:nvPr/>
        </p:nvPicPr>
        <p:blipFill rotWithShape="1">
          <a:blip r:embed="rId2">
            <a:extLst>
              <a:ext uri="{28A0092B-C50C-407E-A947-70E740481C1C}">
                <a14:useLocalDpi xmlns:a14="http://schemas.microsoft.com/office/drawing/2010/main" val="0"/>
              </a:ext>
            </a:extLst>
          </a:blip>
          <a:srcRect l="2165" t="2175" r="2749" b="16964"/>
          <a:stretch/>
        </p:blipFill>
        <p:spPr bwMode="auto">
          <a:xfrm>
            <a:off x="915444" y="4308309"/>
            <a:ext cx="2607933"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3" descr="\\dc-filestore\Users\will.mcellen\Desktop\EXIF Vulnerability\web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123"/>
          <a:stretch/>
        </p:blipFill>
        <p:spPr bwMode="auto">
          <a:xfrm>
            <a:off x="4445302" y="4308309"/>
            <a:ext cx="267394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dc-filestore\Users\will.mcellen\Desktop\EXIF Vulnerability\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173" y="1747989"/>
            <a:ext cx="3577408" cy="4846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ight Triangle 6"/>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45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605706" y="419100"/>
            <a:ext cx="3027817" cy="954107"/>
          </a:xfrm>
          <a:prstGeom prst="rect">
            <a:avLst/>
          </a:prstGeom>
          <a:noFill/>
        </p:spPr>
        <p:txBody>
          <a:bodyPr wrap="none" rtlCol="0">
            <a:spAutoFit/>
          </a:bodyPr>
          <a:lstStyle/>
          <a:p>
            <a:pPr algn="ctr"/>
            <a:r>
              <a:rPr lang="en-US" sz="2800" b="1" dirty="0" smtClean="0"/>
              <a:t>Gathering the Data</a:t>
            </a:r>
          </a:p>
          <a:p>
            <a:pPr algn="ctr"/>
            <a:r>
              <a:rPr lang="en-US" sz="2800" b="1" dirty="0" smtClean="0"/>
              <a:t>EXIF</a:t>
            </a:r>
            <a:endParaRPr lang="en-US" sz="2800" b="1" dirty="0"/>
          </a:p>
        </p:txBody>
      </p:sp>
      <p:sp>
        <p:nvSpPr>
          <p:cNvPr id="3" name="TextBox 2"/>
          <p:cNvSpPr txBox="1"/>
          <p:nvPr/>
        </p:nvSpPr>
        <p:spPr>
          <a:xfrm>
            <a:off x="615169" y="1749640"/>
            <a:ext cx="11008895" cy="4708981"/>
          </a:xfrm>
          <a:prstGeom prst="rect">
            <a:avLst/>
          </a:prstGeom>
          <a:noFill/>
        </p:spPr>
        <p:txBody>
          <a:bodyPr wrap="square" rtlCol="0">
            <a:spAutoFit/>
          </a:bodyPr>
          <a:lstStyle/>
          <a:p>
            <a:pPr algn="ctr"/>
            <a:r>
              <a:rPr lang="en-US" sz="2000" dirty="0" smtClean="0"/>
              <a:t>Examples of EXIF Use</a:t>
            </a:r>
          </a:p>
          <a:p>
            <a:pPr algn="just"/>
            <a:endParaRPr lang="en-US" sz="2000" dirty="0" smtClean="0"/>
          </a:p>
          <a:p>
            <a:pPr algn="just"/>
            <a:r>
              <a:rPr lang="en-US" sz="2000" dirty="0" smtClean="0"/>
              <a:t>∎In 2010, Adam Savage, co-host of the popular </a:t>
            </a:r>
            <a:r>
              <a:rPr lang="en-US" sz="2000" dirty="0" err="1" smtClean="0"/>
              <a:t>Mythbusters</a:t>
            </a:r>
            <a:r>
              <a:rPr lang="en-US" sz="2000" dirty="0" smtClean="0"/>
              <a:t> show, tweeted an image of his car while at his home. The photo contained EXIF information which identified the location of his home which had previously been kept confidential.</a:t>
            </a:r>
          </a:p>
          <a:p>
            <a:pPr algn="just"/>
            <a:endParaRPr lang="en-US" sz="2000" dirty="0" smtClean="0"/>
          </a:p>
          <a:p>
            <a:pPr algn="just"/>
            <a:r>
              <a:rPr lang="en-US" sz="2000" dirty="0" smtClean="0"/>
              <a:t>∎In 2012, John McAfee, former founder of McAfee and associates, eluded authorities who were seeking him for a murder charge. He was eventually located using the GPS coordinates found in a photo taken by Vice magazine.</a:t>
            </a:r>
          </a:p>
          <a:p>
            <a:pPr algn="just"/>
            <a:endParaRPr lang="en-US" sz="2000" dirty="0"/>
          </a:p>
          <a:p>
            <a:pPr algn="just"/>
            <a:r>
              <a:rPr lang="en-US" sz="2000" dirty="0" smtClean="0"/>
              <a:t>∎In 2012, </a:t>
            </a:r>
            <a:r>
              <a:rPr lang="en-US" sz="2000" dirty="0" err="1" smtClean="0"/>
              <a:t>Higino</a:t>
            </a:r>
            <a:r>
              <a:rPr lang="en-US" sz="2000" dirty="0" smtClean="0"/>
              <a:t> Ochoa III, a hacker associated with the Anonymous-linked CabinCr3w was located and arrested after he posted images of his girlfriend on-line. Using the EXIF data attached to the photo, police identified the GPS location where the photos were taken along with the time and date. They were then able to use the information to confirm Ochoa’s identity and arrest him.</a:t>
            </a:r>
          </a:p>
          <a:p>
            <a:pPr algn="just"/>
            <a:endParaRPr lang="en-US" sz="2000" dirty="0"/>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5763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599806" y="419100"/>
            <a:ext cx="3039615" cy="954107"/>
          </a:xfrm>
          <a:prstGeom prst="rect">
            <a:avLst/>
          </a:prstGeom>
          <a:noFill/>
        </p:spPr>
        <p:txBody>
          <a:bodyPr wrap="none" rtlCol="0">
            <a:spAutoFit/>
          </a:bodyPr>
          <a:lstStyle/>
          <a:p>
            <a:pPr algn="ctr"/>
            <a:r>
              <a:rPr lang="en-US" sz="2800" b="1" dirty="0" smtClean="0"/>
              <a:t>Gathering the Data</a:t>
            </a:r>
          </a:p>
          <a:p>
            <a:pPr algn="ctr"/>
            <a:r>
              <a:rPr lang="en-US" sz="2800" b="1" dirty="0" smtClean="0"/>
              <a:t>EXIF</a:t>
            </a:r>
            <a:endParaRPr lang="en-US" sz="2800" b="1" dirty="0"/>
          </a:p>
        </p:txBody>
      </p:sp>
      <p:sp>
        <p:nvSpPr>
          <p:cNvPr id="4" name="TextBox 3"/>
          <p:cNvSpPr txBox="1"/>
          <p:nvPr/>
        </p:nvSpPr>
        <p:spPr>
          <a:xfrm>
            <a:off x="527632" y="2016246"/>
            <a:ext cx="11183970" cy="4401205"/>
          </a:xfrm>
          <a:prstGeom prst="rect">
            <a:avLst/>
          </a:prstGeom>
          <a:noFill/>
        </p:spPr>
        <p:txBody>
          <a:bodyPr wrap="square" rtlCol="0">
            <a:spAutoFit/>
          </a:bodyPr>
          <a:lstStyle/>
          <a:p>
            <a:pPr algn="ctr"/>
            <a:r>
              <a:rPr lang="en-US" sz="2000" dirty="0" smtClean="0"/>
              <a:t>Steps to take in order to avoid exposure of EXIF information-</a:t>
            </a:r>
          </a:p>
          <a:p>
            <a:pPr algn="just"/>
            <a:endParaRPr lang="en-US" sz="2000" dirty="0" smtClean="0"/>
          </a:p>
          <a:p>
            <a:pPr marL="285750" indent="-285750" algn="just">
              <a:buFont typeface="Wingdings" panose="05000000000000000000" pitchFamily="2" charset="2"/>
              <a:buChar char="§"/>
            </a:pPr>
            <a:r>
              <a:rPr lang="en-US" sz="2000" dirty="0"/>
              <a:t>The first step in mitigating EXIF risk is the awareness of its existence. </a:t>
            </a:r>
            <a:r>
              <a:rPr lang="en-US" sz="2000" dirty="0" smtClean="0"/>
              <a:t>Individuals should </a:t>
            </a:r>
            <a:r>
              <a:rPr lang="en-US" sz="2000" dirty="0"/>
              <a:t>examine their cameras and smartphones to determine if they do in fact have the capability to record EXIF and what information is included in the EXIF.</a:t>
            </a:r>
          </a:p>
          <a:p>
            <a:pPr algn="just"/>
            <a:endParaRPr lang="en-US" sz="2000" dirty="0"/>
          </a:p>
          <a:p>
            <a:pPr marL="285750" indent="-285750" algn="just">
              <a:buFont typeface="Wingdings" panose="05000000000000000000" pitchFamily="2" charset="2"/>
              <a:buChar char="§"/>
            </a:pPr>
            <a:r>
              <a:rPr lang="en-US" sz="2000" dirty="0" smtClean="0"/>
              <a:t>The most effective option is to disable the GPS function on your phone to ensure that no location data is being recorded onto images.</a:t>
            </a:r>
          </a:p>
          <a:p>
            <a:pPr algn="just"/>
            <a:endParaRPr lang="en-US" sz="2000" dirty="0"/>
          </a:p>
          <a:p>
            <a:pPr marL="285750" indent="-285750" algn="just">
              <a:buFont typeface="Wingdings" panose="05000000000000000000" pitchFamily="2" charset="2"/>
              <a:buChar char="§"/>
            </a:pPr>
            <a:r>
              <a:rPr lang="en-US" sz="2000" dirty="0" smtClean="0"/>
              <a:t>Understand how websites treat photos. Some sites, like Facebook, typically strip away any EXIF information. Other sites, such as Flickr and Tumblr, maintain the integrity of the JPEG file.</a:t>
            </a:r>
          </a:p>
          <a:p>
            <a:pPr algn="just"/>
            <a:endParaRPr lang="en-US" sz="2000" dirty="0"/>
          </a:p>
          <a:p>
            <a:pPr marL="285750" indent="-285750" algn="just">
              <a:buFont typeface="Wingdings" panose="05000000000000000000" pitchFamily="2" charset="2"/>
              <a:buChar char="§"/>
            </a:pPr>
            <a:r>
              <a:rPr lang="en-US" sz="2000" dirty="0" smtClean="0"/>
              <a:t>Educate other individuals around you. A friend who takes a photo of you or a confidential location may also inadvertently reveal information that you don’t want publicly available.</a:t>
            </a:r>
          </a:p>
        </p:txBody>
      </p:sp>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658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69894" y="1295400"/>
            <a:ext cx="4261937" cy="523220"/>
          </a:xfrm>
          <a:prstGeom prst="rect">
            <a:avLst/>
          </a:prstGeom>
          <a:noFill/>
        </p:spPr>
        <p:txBody>
          <a:bodyPr wrap="none" rtlCol="0">
            <a:spAutoFit/>
          </a:bodyPr>
          <a:lstStyle/>
          <a:p>
            <a:pPr algn="ctr"/>
            <a:r>
              <a:rPr lang="en-US" sz="2800" dirty="0" smtClean="0">
                <a:latin typeface="Cambria" pitchFamily="18" charset="0"/>
              </a:rPr>
              <a:t>…what other data is there?</a:t>
            </a:r>
            <a:endParaRPr lang="en-US" sz="2800" dirty="0">
              <a:latin typeface="Cambria" pitchFamily="18" charset="0"/>
            </a:endParaRPr>
          </a:p>
        </p:txBody>
      </p:sp>
      <p:sp>
        <p:nvSpPr>
          <p:cNvPr id="8" name="TextBox 7"/>
          <p:cNvSpPr txBox="1"/>
          <p:nvPr/>
        </p:nvSpPr>
        <p:spPr>
          <a:xfrm>
            <a:off x="2000250" y="2407190"/>
            <a:ext cx="8195078"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t>Using the ideas behind 6 Degrees of </a:t>
            </a:r>
            <a:r>
              <a:rPr lang="en-US" sz="2000" dirty="0" smtClean="0"/>
              <a:t>Separation it is possible to use </a:t>
            </a:r>
            <a:r>
              <a:rPr lang="en-US" sz="2000" dirty="0"/>
              <a:t>an individual’s friend list to start a 2</a:t>
            </a:r>
            <a:r>
              <a:rPr lang="en-US" sz="2000" baseline="30000" dirty="0"/>
              <a:t>nd</a:t>
            </a:r>
            <a:r>
              <a:rPr lang="en-US" sz="2000" dirty="0"/>
              <a:t> or 3</a:t>
            </a:r>
            <a:r>
              <a:rPr lang="en-US" sz="2000" baseline="30000" dirty="0"/>
              <a:t>rd</a:t>
            </a:r>
            <a:r>
              <a:rPr lang="en-US" sz="2000" dirty="0"/>
              <a:t> degree connection which leads back to the original </a:t>
            </a:r>
            <a:r>
              <a:rPr lang="en-US" sz="2000" dirty="0" smtClean="0"/>
              <a:t>person in order to gather </a:t>
            </a:r>
            <a:r>
              <a:rPr lang="en-US" sz="2000" dirty="0"/>
              <a:t>supplemental information.</a:t>
            </a:r>
          </a:p>
        </p:txBody>
      </p:sp>
      <p:sp>
        <p:nvSpPr>
          <p:cNvPr id="12" name="TextBox 11"/>
          <p:cNvSpPr txBox="1"/>
          <p:nvPr/>
        </p:nvSpPr>
        <p:spPr>
          <a:xfrm>
            <a:off x="2000250" y="3845437"/>
            <a:ext cx="8195078"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t>Remember that even information you delete can often still be found on the internet. Several database companies deliberately sift and store data which is then made available to the public, either for free or a small fee.</a:t>
            </a:r>
          </a:p>
        </p:txBody>
      </p:sp>
      <p:sp>
        <p:nvSpPr>
          <p:cNvPr id="13" name="TextBox 12"/>
          <p:cNvSpPr txBox="1"/>
          <p:nvPr/>
        </p:nvSpPr>
        <p:spPr>
          <a:xfrm>
            <a:off x="2000250" y="5283684"/>
            <a:ext cx="8195078" cy="707886"/>
          </a:xfrm>
          <a:prstGeom prst="rect">
            <a:avLst/>
          </a:prstGeom>
          <a:noFill/>
        </p:spPr>
        <p:txBody>
          <a:bodyPr wrap="square" rtlCol="0">
            <a:spAutoFit/>
          </a:bodyPr>
          <a:lstStyle/>
          <a:p>
            <a:pPr marL="285750" indent="-285750">
              <a:buFont typeface="Wingdings" panose="05000000000000000000" pitchFamily="2" charset="2"/>
              <a:buChar char="§"/>
            </a:pPr>
            <a:r>
              <a:rPr lang="en-US" sz="2000" dirty="0"/>
              <a:t>The comments of family, friends, co-workers, and even </a:t>
            </a:r>
            <a:r>
              <a:rPr lang="en-US" sz="2000" dirty="0" smtClean="0"/>
              <a:t>casual associates </a:t>
            </a:r>
            <a:r>
              <a:rPr lang="en-US" sz="2000" dirty="0"/>
              <a:t>can be used to gather additional </a:t>
            </a:r>
            <a:r>
              <a:rPr lang="en-US" sz="2000" dirty="0" smtClean="0"/>
              <a:t>information.</a:t>
            </a:r>
            <a:endParaRPr lang="en-US" sz="2000" dirty="0"/>
          </a:p>
        </p:txBody>
      </p:sp>
      <p:sp>
        <p:nvSpPr>
          <p:cNvPr id="6" name="Right Triangle 5"/>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450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542815"/>
            <a:ext cx="12191999" cy="646331"/>
          </a:xfrm>
          <a:prstGeom prst="rect">
            <a:avLst/>
          </a:prstGeom>
          <a:noFill/>
        </p:spPr>
        <p:txBody>
          <a:bodyPr wrap="square" rtlCol="0">
            <a:spAutoFit/>
          </a:bodyPr>
          <a:lstStyle/>
          <a:p>
            <a:pPr algn="ctr"/>
            <a:r>
              <a:rPr lang="en-US" sz="3600" b="1" dirty="0" smtClean="0"/>
              <a:t>How can all the information be used?</a:t>
            </a:r>
          </a:p>
        </p:txBody>
      </p:sp>
      <p:sp>
        <p:nvSpPr>
          <p:cNvPr id="3" name="TextBox 2"/>
          <p:cNvSpPr txBox="1"/>
          <p:nvPr/>
        </p:nvSpPr>
        <p:spPr>
          <a:xfrm>
            <a:off x="1288473" y="1527576"/>
            <a:ext cx="2359185" cy="400110"/>
          </a:xfrm>
          <a:prstGeom prst="rect">
            <a:avLst/>
          </a:prstGeom>
          <a:noFill/>
        </p:spPr>
        <p:txBody>
          <a:bodyPr wrap="square" rtlCol="0">
            <a:spAutoFit/>
          </a:bodyPr>
          <a:lstStyle/>
          <a:p>
            <a:r>
              <a:rPr lang="en-US" sz="2000" b="1" dirty="0" smtClean="0"/>
              <a:t>Elicitation Attempts: </a:t>
            </a:r>
            <a:endParaRPr lang="en-US" sz="2000" b="1" dirty="0"/>
          </a:p>
        </p:txBody>
      </p:sp>
      <p:sp>
        <p:nvSpPr>
          <p:cNvPr id="5" name="TextBox 4"/>
          <p:cNvSpPr txBox="1"/>
          <p:nvPr/>
        </p:nvSpPr>
        <p:spPr>
          <a:xfrm>
            <a:off x="2542864" y="3550402"/>
            <a:ext cx="1104794" cy="400110"/>
          </a:xfrm>
          <a:prstGeom prst="rect">
            <a:avLst/>
          </a:prstGeom>
          <a:noFill/>
        </p:spPr>
        <p:txBody>
          <a:bodyPr wrap="square" rtlCol="0">
            <a:spAutoFit/>
          </a:bodyPr>
          <a:lstStyle/>
          <a:p>
            <a:r>
              <a:rPr lang="en-US" sz="2000" b="1" dirty="0" err="1" smtClean="0"/>
              <a:t>Doxxing</a:t>
            </a:r>
            <a:r>
              <a:rPr lang="en-US" sz="2000" b="1" dirty="0" smtClean="0"/>
              <a:t>:</a:t>
            </a:r>
            <a:endParaRPr lang="en-US" sz="2000" b="1" dirty="0"/>
          </a:p>
        </p:txBody>
      </p:sp>
      <p:sp>
        <p:nvSpPr>
          <p:cNvPr id="6" name="TextBox 5"/>
          <p:cNvSpPr txBox="1"/>
          <p:nvPr/>
        </p:nvSpPr>
        <p:spPr>
          <a:xfrm>
            <a:off x="570094" y="4947831"/>
            <a:ext cx="3077564" cy="400110"/>
          </a:xfrm>
          <a:prstGeom prst="rect">
            <a:avLst/>
          </a:prstGeom>
          <a:noFill/>
        </p:spPr>
        <p:txBody>
          <a:bodyPr wrap="square" rtlCol="0">
            <a:spAutoFit/>
          </a:bodyPr>
          <a:lstStyle/>
          <a:p>
            <a:r>
              <a:rPr lang="en-US" sz="2000" b="1" dirty="0" smtClean="0"/>
              <a:t>Personal Contacts/Stalking:</a:t>
            </a:r>
            <a:endParaRPr lang="en-US" sz="2000" b="1" dirty="0"/>
          </a:p>
        </p:txBody>
      </p:sp>
      <p:sp>
        <p:nvSpPr>
          <p:cNvPr id="7" name="TextBox 6"/>
          <p:cNvSpPr txBox="1"/>
          <p:nvPr/>
        </p:nvSpPr>
        <p:spPr>
          <a:xfrm>
            <a:off x="3647658" y="1527576"/>
            <a:ext cx="7246676" cy="707886"/>
          </a:xfrm>
          <a:prstGeom prst="rect">
            <a:avLst/>
          </a:prstGeom>
          <a:noFill/>
          <a:ln>
            <a:noFill/>
          </a:ln>
        </p:spPr>
        <p:txBody>
          <a:bodyPr wrap="square" rtlCol="0">
            <a:spAutoFit/>
          </a:bodyPr>
          <a:lstStyle/>
          <a:p>
            <a:pPr algn="just"/>
            <a:r>
              <a:rPr lang="en-US" sz="2000" dirty="0" smtClean="0"/>
              <a:t>A great way to gain access to important information is to demonstrate to someone that you already have insider knowledge.</a:t>
            </a:r>
            <a:endParaRPr lang="en-US" sz="2000" dirty="0"/>
          </a:p>
        </p:txBody>
      </p:sp>
      <p:sp>
        <p:nvSpPr>
          <p:cNvPr id="8" name="TextBox 7"/>
          <p:cNvSpPr txBox="1"/>
          <p:nvPr/>
        </p:nvSpPr>
        <p:spPr>
          <a:xfrm>
            <a:off x="2067241" y="2538989"/>
            <a:ext cx="1580417" cy="400110"/>
          </a:xfrm>
          <a:prstGeom prst="rect">
            <a:avLst/>
          </a:prstGeom>
          <a:noFill/>
        </p:spPr>
        <p:txBody>
          <a:bodyPr wrap="square" rtlCol="0">
            <a:spAutoFit/>
          </a:bodyPr>
          <a:lstStyle/>
          <a:p>
            <a:r>
              <a:rPr lang="en-US" sz="2000" b="1" dirty="0" smtClean="0"/>
              <a:t>Spearfishing:</a:t>
            </a:r>
            <a:endParaRPr lang="en-US" sz="2000" b="1" dirty="0"/>
          </a:p>
        </p:txBody>
      </p:sp>
      <p:sp>
        <p:nvSpPr>
          <p:cNvPr id="9" name="TextBox 8"/>
          <p:cNvSpPr txBox="1"/>
          <p:nvPr/>
        </p:nvSpPr>
        <p:spPr>
          <a:xfrm>
            <a:off x="3647658" y="2538989"/>
            <a:ext cx="7246676" cy="707886"/>
          </a:xfrm>
          <a:prstGeom prst="rect">
            <a:avLst/>
          </a:prstGeom>
          <a:noFill/>
          <a:ln>
            <a:noFill/>
          </a:ln>
        </p:spPr>
        <p:txBody>
          <a:bodyPr wrap="square" rtlCol="0">
            <a:spAutoFit/>
          </a:bodyPr>
          <a:lstStyle/>
          <a:p>
            <a:pPr algn="just"/>
            <a:r>
              <a:rPr lang="en-US" sz="2000" dirty="0" smtClean="0"/>
              <a:t>It is very easy to generate a realistic e-mail when you already have records of supposedly confidential information.</a:t>
            </a:r>
            <a:endParaRPr lang="en-US" sz="2000" dirty="0"/>
          </a:p>
        </p:txBody>
      </p:sp>
      <p:sp>
        <p:nvSpPr>
          <p:cNvPr id="10" name="TextBox 9"/>
          <p:cNvSpPr txBox="1"/>
          <p:nvPr/>
        </p:nvSpPr>
        <p:spPr>
          <a:xfrm>
            <a:off x="3647658" y="3550402"/>
            <a:ext cx="7246676" cy="1015663"/>
          </a:xfrm>
          <a:prstGeom prst="rect">
            <a:avLst/>
          </a:prstGeom>
          <a:noFill/>
          <a:ln>
            <a:noFill/>
          </a:ln>
        </p:spPr>
        <p:txBody>
          <a:bodyPr wrap="square" rtlCol="0">
            <a:spAutoFit/>
          </a:bodyPr>
          <a:lstStyle/>
          <a:p>
            <a:pPr algn="just"/>
            <a:r>
              <a:rPr lang="en-US" sz="2000" dirty="0" smtClean="0"/>
              <a:t>Maliciously placing large gatherings of information in a single, easily accessible spot can create greatly increased risks of identity theft or lead to other legal, business, or personal issues.</a:t>
            </a:r>
            <a:endParaRPr lang="en-US" sz="2000" dirty="0"/>
          </a:p>
        </p:txBody>
      </p:sp>
      <p:sp>
        <p:nvSpPr>
          <p:cNvPr id="11" name="TextBox 10"/>
          <p:cNvSpPr txBox="1"/>
          <p:nvPr/>
        </p:nvSpPr>
        <p:spPr>
          <a:xfrm>
            <a:off x="3647658" y="4947831"/>
            <a:ext cx="7246676" cy="1631216"/>
          </a:xfrm>
          <a:prstGeom prst="rect">
            <a:avLst/>
          </a:prstGeom>
          <a:noFill/>
          <a:ln>
            <a:noFill/>
          </a:ln>
        </p:spPr>
        <p:txBody>
          <a:bodyPr wrap="square" rtlCol="0">
            <a:spAutoFit/>
          </a:bodyPr>
          <a:lstStyle/>
          <a:p>
            <a:pPr algn="just"/>
            <a:r>
              <a:rPr lang="en-US" sz="2000" dirty="0" smtClean="0"/>
              <a:t>Details on your home, travel, friends, family, work, and play can allow others to easily track and find you or your loved ones. This can range from receiving harmless, but annoying, unwanted sales calls  all the way to dangerous incidents created by a stalker identifying your whereabouts remotely.</a:t>
            </a:r>
            <a:endParaRPr lang="en-US" sz="2000" dirty="0"/>
          </a:p>
        </p:txBody>
      </p:sp>
      <p:sp>
        <p:nvSpPr>
          <p:cNvPr id="12" name="Right Triangle 11"/>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ight Triangle 12"/>
          <p:cNvSpPr/>
          <p:nvPr/>
        </p:nvSpPr>
        <p:spPr>
          <a:xfrm rot="16200000">
            <a:off x="12009142" y="6679300"/>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ight Triangle 13"/>
          <p:cNvSpPr/>
          <p:nvPr/>
        </p:nvSpPr>
        <p:spPr>
          <a:xfrm rot="16200000">
            <a:off x="12009142" y="6679302"/>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Triangle 14"/>
          <p:cNvSpPr/>
          <p:nvPr/>
        </p:nvSpPr>
        <p:spPr>
          <a:xfrm rot="16200000">
            <a:off x="12009142" y="6679300"/>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Triangle 15"/>
          <p:cNvSpPr/>
          <p:nvPr/>
        </p:nvSpPr>
        <p:spPr>
          <a:xfrm rot="16200000">
            <a:off x="12009144" y="6679303"/>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591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xit"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xit" presetSubtype="0" fill="hold" grpId="1" nodeType="after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exit" presetSubtype="0" fill="hold" grpId="1" nodeType="after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randombar(horizontal)">
                                      <p:cBhvr>
                                        <p:cTn id="51" dur="500"/>
                                        <p:tgtEl>
                                          <p:spTgt spid="10"/>
                                        </p:tgtEl>
                                      </p:cBhvr>
                                    </p:animEffect>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0-#ppt_w/2"/>
                                          </p:val>
                                        </p:tav>
                                        <p:tav tm="100000">
                                          <p:val>
                                            <p:strVal val="#ppt_x"/>
                                          </p:val>
                                        </p:tav>
                                      </p:tavLst>
                                    </p:anim>
                                    <p:anim calcmode="lin" valueType="num">
                                      <p:cBhvr additive="base">
                                        <p:cTn id="60" dur="500" fill="hold"/>
                                        <p:tgtEl>
                                          <p:spTgt spid="6"/>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 presetClass="exit" presetSubtype="0" fill="hold" grpId="1" nodeType="afterEffect">
                                  <p:stCondLst>
                                    <p:cond delay="0"/>
                                  </p:stCondLst>
                                  <p:childTnLst>
                                    <p:set>
                                      <p:cBhvr>
                                        <p:cTn id="63" dur="1" fill="hold">
                                          <p:stCondLst>
                                            <p:cond delay="0"/>
                                          </p:stCondLst>
                                        </p:cTn>
                                        <p:tgtEl>
                                          <p:spTgt spid="15"/>
                                        </p:tgtEl>
                                        <p:attrNameLst>
                                          <p:attrName>style.visibility</p:attrName>
                                        </p:attrNameLst>
                                      </p:cBhvr>
                                      <p:to>
                                        <p:strVal val="hidden"/>
                                      </p:to>
                                    </p:set>
                                  </p:childTnLst>
                                </p:cTn>
                              </p:par>
                            </p:childTnLst>
                          </p:cTn>
                        </p:par>
                        <p:par>
                          <p:cTn id="64" fill="hold">
                            <p:stCondLst>
                              <p:cond delay="500"/>
                            </p:stCondLst>
                            <p:childTnLst>
                              <p:par>
                                <p:cTn id="65" presetID="14" presetClass="entr" presetSubtype="1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animBg="1"/>
      <p:bldP spid="12" grpId="1" animBg="1"/>
      <p:bldP spid="13" grpId="0" animBg="1"/>
      <p:bldP spid="13" grpId="1" animBg="1"/>
      <p:bldP spid="14" grpId="0" animBg="1"/>
      <p:bldP spid="14" grpId="1" animBg="1"/>
      <p:bldP spid="15" grpId="0" animBg="1"/>
      <p:bldP spid="15" grpId="1"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2089484"/>
            <a:ext cx="12192000" cy="1938992"/>
          </a:xfrm>
          <a:prstGeom prst="rect">
            <a:avLst/>
          </a:prstGeom>
          <a:noFill/>
        </p:spPr>
        <p:txBody>
          <a:bodyPr wrap="square" rtlCol="0">
            <a:spAutoFit/>
          </a:bodyPr>
          <a:lstStyle/>
          <a:p>
            <a:pPr algn="ctr"/>
            <a:r>
              <a:rPr lang="en-US" sz="6000" dirty="0" smtClean="0">
                <a:latin typeface="Cambria" pitchFamily="18" charset="0"/>
              </a:rPr>
              <a:t>Kitty Break #3</a:t>
            </a:r>
          </a:p>
          <a:p>
            <a:pPr algn="ctr"/>
            <a:r>
              <a:rPr lang="en-US" sz="6000" dirty="0" smtClean="0">
                <a:latin typeface="Cambria" pitchFamily="18" charset="0"/>
              </a:rPr>
              <a:t>Don’t freak out!</a:t>
            </a:r>
            <a:endParaRPr lang="en-US" sz="6000" dirty="0">
              <a:latin typeface="Cambria" pitchFamily="18" charset="0"/>
            </a:endParaRPr>
          </a:p>
        </p:txBody>
      </p:sp>
      <p:sp>
        <p:nvSpPr>
          <p:cNvPr id="3" name="Right Triangle 2"/>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584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2209800"/>
            <a:ext cx="12192000" cy="1938992"/>
          </a:xfrm>
          <a:prstGeom prst="rect">
            <a:avLst/>
          </a:prstGeom>
          <a:noFill/>
        </p:spPr>
        <p:txBody>
          <a:bodyPr wrap="square" rtlCol="0">
            <a:spAutoFit/>
          </a:bodyPr>
          <a:lstStyle/>
          <a:p>
            <a:pPr algn="ctr"/>
            <a:r>
              <a:rPr lang="en-US" sz="6000" dirty="0"/>
              <a:t>Steps to </a:t>
            </a:r>
            <a:r>
              <a:rPr lang="en-US" sz="6000" dirty="0" smtClean="0"/>
              <a:t>Mitigate</a:t>
            </a:r>
          </a:p>
          <a:p>
            <a:pPr algn="ctr"/>
            <a:r>
              <a:rPr lang="en-US" sz="6000" dirty="0" smtClean="0"/>
              <a:t>Social </a:t>
            </a:r>
            <a:r>
              <a:rPr lang="en-US" sz="6000" dirty="0"/>
              <a:t>Media Risks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831986"/>
      </p:ext>
    </p:extLst>
  </p:cSld>
  <p:clrMapOvr>
    <a:masterClrMapping/>
  </p:clrMapOvr>
  <mc:AlternateContent xmlns:mc="http://schemas.openxmlformats.org/markup-compatibility/2006" xmlns:p14="http://schemas.microsoft.com/office/powerpoint/2010/main">
    <mc:Choice Requires="p14">
      <p:transition spd="slow" p14:dur="250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xit" presetSubtype="32" fill="hold" nodeType="afterEffect">
                                  <p:stCondLst>
                                    <p:cond delay="3000"/>
                                  </p:stCondLst>
                                  <p:childTnLst>
                                    <p:animEffect transition="out" filter="plus(out)">
                                      <p:cBhvr>
                                        <p:cTn id="6" dur="2500"/>
                                        <p:tgtEl>
                                          <p:spTgt spid="3"/>
                                        </p:tgtEl>
                                      </p:cBhvr>
                                    </p:animEffect>
                                    <p:set>
                                      <p:cBhvr>
                                        <p:cTn id="7" dur="1" fill="hold">
                                          <p:stCondLst>
                                            <p:cond delay="2499"/>
                                          </p:stCondLst>
                                        </p:cTn>
                                        <p:tgtEl>
                                          <p:spTgt spid="3"/>
                                        </p:tgtEl>
                                        <p:attrNameLst>
                                          <p:attrName>style.visibility</p:attrName>
                                        </p:attrNameLst>
                                      </p:cBhvr>
                                      <p:to>
                                        <p:strVal val="hidden"/>
                                      </p:to>
                                    </p:set>
                                  </p:childTnLst>
                                </p:cTn>
                              </p:par>
                            </p:childTnLst>
                          </p:cTn>
                        </p:par>
                        <p:par>
                          <p:cTn id="8" fill="hold">
                            <p:stCondLst>
                              <p:cond delay="5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333506" y="1295400"/>
            <a:ext cx="5534720" cy="523220"/>
          </a:xfrm>
          <a:prstGeom prst="rect">
            <a:avLst/>
          </a:prstGeom>
          <a:noFill/>
        </p:spPr>
        <p:txBody>
          <a:bodyPr wrap="none" rtlCol="0">
            <a:spAutoFit/>
          </a:bodyPr>
          <a:lstStyle/>
          <a:p>
            <a:pPr algn="ctr"/>
            <a:r>
              <a:rPr lang="en-US" sz="2800" b="1" dirty="0"/>
              <a:t>Steps to Mitigate Social Media Risks</a:t>
            </a:r>
          </a:p>
        </p:txBody>
      </p:sp>
      <p:sp>
        <p:nvSpPr>
          <p:cNvPr id="13" name="TextBox 12"/>
          <p:cNvSpPr txBox="1"/>
          <p:nvPr/>
        </p:nvSpPr>
        <p:spPr>
          <a:xfrm>
            <a:off x="2000250" y="2777833"/>
            <a:ext cx="819507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Taking the time to review your social posts and photos and not posting items which could </a:t>
            </a:r>
            <a:r>
              <a:rPr lang="en-US" sz="2000" dirty="0" smtClean="0"/>
              <a:t>reveal personally identifiable information.</a:t>
            </a:r>
            <a:endParaRPr lang="en-US" sz="2000" dirty="0"/>
          </a:p>
        </p:txBody>
      </p:sp>
      <p:sp>
        <p:nvSpPr>
          <p:cNvPr id="11" name="TextBox 10"/>
          <p:cNvSpPr txBox="1"/>
          <p:nvPr/>
        </p:nvSpPr>
        <p:spPr>
          <a:xfrm>
            <a:off x="1676400" y="2256100"/>
            <a:ext cx="8826500" cy="400110"/>
          </a:xfrm>
          <a:prstGeom prst="rect">
            <a:avLst/>
          </a:prstGeom>
          <a:noFill/>
        </p:spPr>
        <p:txBody>
          <a:bodyPr wrap="square" rtlCol="0">
            <a:spAutoFit/>
          </a:bodyPr>
          <a:lstStyle/>
          <a:p>
            <a:pPr algn="ctr"/>
            <a:r>
              <a:rPr lang="en-US" sz="2000" dirty="0"/>
              <a:t>You can lessen (but not eliminate) the risks of Social Media by… </a:t>
            </a:r>
          </a:p>
        </p:txBody>
      </p:sp>
      <p:sp>
        <p:nvSpPr>
          <p:cNvPr id="14" name="TextBox 13"/>
          <p:cNvSpPr txBox="1"/>
          <p:nvPr/>
        </p:nvSpPr>
        <p:spPr>
          <a:xfrm>
            <a:off x="2006197" y="3503102"/>
            <a:ext cx="819507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Speaking with friends and family and advising them of the risks which could occur if they post certain information.</a:t>
            </a:r>
          </a:p>
        </p:txBody>
      </p:sp>
      <p:sp>
        <p:nvSpPr>
          <p:cNvPr id="15" name="TextBox 14"/>
          <p:cNvSpPr txBox="1"/>
          <p:nvPr/>
        </p:nvSpPr>
        <p:spPr>
          <a:xfrm>
            <a:off x="2000250" y="4265102"/>
            <a:ext cx="819507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Locking </a:t>
            </a:r>
            <a:r>
              <a:rPr lang="en-US" sz="2000" dirty="0"/>
              <a:t>down your accounts to prevent access by individual’s outside your immediate friends and family.</a:t>
            </a:r>
          </a:p>
        </p:txBody>
      </p:sp>
      <p:sp>
        <p:nvSpPr>
          <p:cNvPr id="16" name="TextBox 15"/>
          <p:cNvSpPr txBox="1"/>
          <p:nvPr/>
        </p:nvSpPr>
        <p:spPr>
          <a:xfrm>
            <a:off x="2006197" y="4950901"/>
            <a:ext cx="819507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Don’t advertise </a:t>
            </a:r>
            <a:r>
              <a:rPr lang="en-US" sz="2000" dirty="0" smtClean="0"/>
              <a:t>that you have secrets or confidential information.</a:t>
            </a:r>
            <a:endParaRPr lang="en-US" sz="2000" dirty="0"/>
          </a:p>
        </p:txBody>
      </p:sp>
      <p:sp>
        <p:nvSpPr>
          <p:cNvPr id="8" name="Right Triangle 7"/>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00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151787" y="1371600"/>
            <a:ext cx="4998053" cy="120032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smtClean="0"/>
              <a:t>Internet Rule #1</a:t>
            </a:r>
          </a:p>
          <a:p>
            <a:pPr algn="ctr"/>
            <a:r>
              <a:rPr lang="en-US" sz="2400" dirty="0" smtClean="0"/>
              <a:t>Rocket Cat says, “Remember that sharing does not always equal caring.”</a:t>
            </a:r>
            <a:endParaRPr lang="en-US" sz="2400" dirty="0"/>
          </a:p>
        </p:txBody>
      </p:sp>
      <p:sp>
        <p:nvSpPr>
          <p:cNvPr id="18" name="TextBox 17"/>
          <p:cNvSpPr txBox="1"/>
          <p:nvPr/>
        </p:nvSpPr>
        <p:spPr>
          <a:xfrm>
            <a:off x="3292862" y="1295400"/>
            <a:ext cx="5616025" cy="523220"/>
          </a:xfrm>
          <a:prstGeom prst="rect">
            <a:avLst/>
          </a:prstGeom>
          <a:noFill/>
        </p:spPr>
        <p:txBody>
          <a:bodyPr wrap="none" rtlCol="0">
            <a:spAutoFit/>
          </a:bodyPr>
          <a:lstStyle/>
          <a:p>
            <a:pPr algn="ctr"/>
            <a:r>
              <a:rPr lang="en-US" sz="2800" dirty="0" smtClean="0"/>
              <a:t>If Someone is Digging for Information</a:t>
            </a:r>
            <a:endParaRPr lang="en-US" sz="2800" dirty="0"/>
          </a:p>
        </p:txBody>
      </p:sp>
      <p:sp>
        <p:nvSpPr>
          <p:cNvPr id="19" name="TextBox 18"/>
          <p:cNvSpPr txBox="1"/>
          <p:nvPr/>
        </p:nvSpPr>
        <p:spPr>
          <a:xfrm>
            <a:off x="890338" y="2420348"/>
            <a:ext cx="10756230" cy="707886"/>
          </a:xfrm>
          <a:prstGeom prst="rect">
            <a:avLst/>
          </a:prstGeom>
          <a:noFill/>
        </p:spPr>
        <p:txBody>
          <a:bodyPr wrap="square" rtlCol="0">
            <a:spAutoFit/>
          </a:bodyPr>
          <a:lstStyle/>
          <a:p>
            <a:r>
              <a:rPr lang="en-US" sz="2000" dirty="0"/>
              <a:t>Know what information should not be shared, and be suspicious of people who seek such information. You can politely discourage conversation topics and deflect possible elicitations by:</a:t>
            </a:r>
          </a:p>
        </p:txBody>
      </p:sp>
      <p:sp>
        <p:nvSpPr>
          <p:cNvPr id="20" name="TextBox 19"/>
          <p:cNvSpPr txBox="1"/>
          <p:nvPr/>
        </p:nvSpPr>
        <p:spPr>
          <a:xfrm>
            <a:off x="890564" y="3639552"/>
            <a:ext cx="1075267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Referring them to public </a:t>
            </a:r>
            <a:r>
              <a:rPr lang="en-US" sz="2000" dirty="0" smtClean="0"/>
              <a:t>sources</a:t>
            </a:r>
            <a:endParaRPr lang="en-US" sz="2000" dirty="0"/>
          </a:p>
        </p:txBody>
      </p:sp>
      <p:sp>
        <p:nvSpPr>
          <p:cNvPr id="21" name="TextBox 20"/>
          <p:cNvSpPr txBox="1"/>
          <p:nvPr/>
        </p:nvSpPr>
        <p:spPr>
          <a:xfrm>
            <a:off x="890338" y="3959116"/>
            <a:ext cx="10756234"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Ignoring any question or statement you think is improper or </a:t>
            </a:r>
            <a:r>
              <a:rPr lang="en-US" sz="2000" dirty="0" smtClean="0"/>
              <a:t>attempt to change </a:t>
            </a:r>
            <a:r>
              <a:rPr lang="en-US" sz="2000" dirty="0"/>
              <a:t>the topic</a:t>
            </a:r>
          </a:p>
        </p:txBody>
      </p:sp>
      <p:sp>
        <p:nvSpPr>
          <p:cNvPr id="22" name="TextBox 21"/>
          <p:cNvSpPr txBox="1"/>
          <p:nvPr/>
        </p:nvSpPr>
        <p:spPr>
          <a:xfrm>
            <a:off x="890564" y="4620627"/>
            <a:ext cx="1075267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Giving a nondescript answer or stating that you do not know</a:t>
            </a:r>
          </a:p>
        </p:txBody>
      </p:sp>
      <p:sp>
        <p:nvSpPr>
          <p:cNvPr id="23" name="TextBox 22"/>
          <p:cNvSpPr txBox="1"/>
          <p:nvPr/>
        </p:nvSpPr>
        <p:spPr>
          <a:xfrm>
            <a:off x="890564" y="4934952"/>
            <a:ext cx="1075267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Stating </a:t>
            </a:r>
            <a:r>
              <a:rPr lang="en-US" sz="2000" dirty="0" smtClean="0"/>
              <a:t>that the information is not yours to give (safeguarding someone else’s secret)</a:t>
            </a:r>
            <a:endParaRPr lang="en-US" sz="2000" dirty="0"/>
          </a:p>
        </p:txBody>
      </p:sp>
      <p:sp>
        <p:nvSpPr>
          <p:cNvPr id="24" name="TextBox 23"/>
          <p:cNvSpPr txBox="1"/>
          <p:nvPr/>
        </p:nvSpPr>
        <p:spPr>
          <a:xfrm>
            <a:off x="890564" y="5266184"/>
            <a:ext cx="1075267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Stating that you cannot discuss the matter or give a basic cover story</a:t>
            </a:r>
          </a:p>
        </p:txBody>
      </p:sp>
      <p:sp>
        <p:nvSpPr>
          <p:cNvPr id="25" name="TextBox 24"/>
          <p:cNvSpPr txBox="1"/>
          <p:nvPr/>
        </p:nvSpPr>
        <p:spPr>
          <a:xfrm>
            <a:off x="890338" y="4289395"/>
            <a:ext cx="10756234"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Deflecting a question with one of your own or responding, “Why do you ask?”</a:t>
            </a:r>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05" y="2835966"/>
            <a:ext cx="548521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rot="21366805">
            <a:off x="-879797" y="5655630"/>
            <a:ext cx="4620491" cy="1862135"/>
            <a:chOff x="-1148153" y="5566177"/>
            <a:chExt cx="4620491" cy="186213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11274">
              <a:off x="-1148153" y="5566177"/>
              <a:ext cx="4239490" cy="155448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11274">
              <a:off x="-767152" y="5873832"/>
              <a:ext cx="4239490" cy="1554480"/>
            </a:xfrm>
            <a:prstGeom prst="rect">
              <a:avLst/>
            </a:prstGeom>
          </p:spPr>
        </p:pic>
      </p:gr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56140" flipH="1">
            <a:off x="3933741" y="2922851"/>
            <a:ext cx="1009650" cy="11906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8242">
            <a:off x="2365527" y="3577425"/>
            <a:ext cx="1576980" cy="2194560"/>
          </a:xfrm>
          <a:prstGeom prst="rect">
            <a:avLst/>
          </a:prstGeom>
        </p:spPr>
      </p:pic>
      <p:grpSp>
        <p:nvGrpSpPr>
          <p:cNvPr id="2" name="Group 1"/>
          <p:cNvGrpSpPr/>
          <p:nvPr/>
        </p:nvGrpSpPr>
        <p:grpSpPr>
          <a:xfrm rot="18804570" flipH="1">
            <a:off x="-7136918" y="152310"/>
            <a:ext cx="6696315" cy="4681799"/>
            <a:chOff x="-6919963" y="1163082"/>
            <a:chExt cx="6696315" cy="4681799"/>
          </a:xfrm>
        </p:grpSpPr>
        <p:pic>
          <p:nvPicPr>
            <p:cNvPr id="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8861" y="1163082"/>
              <a:ext cx="548521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rot="21366805">
              <a:off x="-6919963" y="3982746"/>
              <a:ext cx="4620491" cy="1862135"/>
              <a:chOff x="-1148153" y="5566177"/>
              <a:chExt cx="4620491" cy="1862135"/>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11274">
                <a:off x="-1148153" y="5566177"/>
                <a:ext cx="4239490" cy="155448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11274">
                <a:off x="-767152" y="5873832"/>
                <a:ext cx="4239490" cy="1554480"/>
              </a:xfrm>
              <a:prstGeom prst="rect">
                <a:avLst/>
              </a:prstGeom>
            </p:spPr>
          </p:pic>
        </p:grpSp>
        <p:pic>
          <p:nvPicPr>
            <p:cNvPr id="30" name="Picture 2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56140" flipH="1">
              <a:off x="-2106425" y="1249967"/>
              <a:ext cx="1009650" cy="1190625"/>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8242">
              <a:off x="-3674639" y="1904541"/>
              <a:ext cx="1576980" cy="2194560"/>
            </a:xfrm>
            <a:prstGeom prst="rect">
              <a:avLst/>
            </a:prstGeom>
          </p:spPr>
        </p:pic>
      </p:grpSp>
      <p:sp>
        <p:nvSpPr>
          <p:cNvPr id="31" name="Right Triangle 30"/>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ight Triangle 31"/>
          <p:cNvSpPr/>
          <p:nvPr/>
        </p:nvSpPr>
        <p:spPr>
          <a:xfrm rot="16200000">
            <a:off x="12009142" y="6679299"/>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81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grpId="0" nodeType="clickEffect">
                                  <p:stCondLst>
                                    <p:cond delay="0"/>
                                  </p:stCondLst>
                                  <p:childTnLst>
                                    <p:animEffect transition="out" filter="wipe(down)">
                                      <p:cBhvr>
                                        <p:cTn id="10" dur="180" accel="50000">
                                          <p:stCondLst>
                                            <p:cond delay="1820"/>
                                          </p:stCondLst>
                                        </p:cTn>
                                        <p:tgtEl>
                                          <p:spTgt spid="5"/>
                                        </p:tgtEl>
                                      </p:cBhvr>
                                    </p:animEffect>
                                    <p:anim calcmode="lin" valueType="num">
                                      <p:cBhvr>
                                        <p:cTn id="11"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18" dur="26">
                                          <p:stCondLst>
                                            <p:cond delay="620"/>
                                          </p:stCondLst>
                                        </p:cTn>
                                        <p:tgtEl>
                                          <p:spTgt spid="5"/>
                                        </p:tgtEl>
                                      </p:cBhvr>
                                      <p:to x="100000" y="60000"/>
                                    </p:animScale>
                                    <p:animScale>
                                      <p:cBhvr>
                                        <p:cTn id="19" dur="166" decel="50000">
                                          <p:stCondLst>
                                            <p:cond delay="64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set>
                                      <p:cBhvr>
                                        <p:cTn id="26" dur="1" fill="hold">
                                          <p:stCondLst>
                                            <p:cond delay="1999"/>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par>
                          <p:cTn id="29" fill="hold">
                            <p:stCondLst>
                              <p:cond delay="2000"/>
                            </p:stCondLst>
                            <p:childTnLst>
                              <p:par>
                                <p:cTn id="30" presetID="2" presetClass="entr" presetSubtype="1" fill="hold" nodeType="afterEffect">
                                  <p:stCondLst>
                                    <p:cond delay="25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400" fill="hold"/>
                                        <p:tgtEl>
                                          <p:spTgt spid="3"/>
                                        </p:tgtEl>
                                        <p:attrNameLst>
                                          <p:attrName>ppt_x</p:attrName>
                                        </p:attrNameLst>
                                      </p:cBhvr>
                                      <p:tavLst>
                                        <p:tav tm="0">
                                          <p:val>
                                            <p:strVal val="#ppt_x"/>
                                          </p:val>
                                        </p:tav>
                                        <p:tav tm="100000">
                                          <p:val>
                                            <p:strVal val="#ppt_x"/>
                                          </p:val>
                                        </p:tav>
                                      </p:tavLst>
                                    </p:anim>
                                    <p:anim calcmode="lin" valueType="num">
                                      <p:cBhvr additive="base">
                                        <p:cTn id="33" dur="4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2650"/>
                            </p:stCondLst>
                            <p:childTnLst>
                              <p:par>
                                <p:cTn id="35" presetID="52"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Scale>
                                      <p:cBhvr>
                                        <p:cTn id="3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6"/>
                                        </p:tgtEl>
                                        <p:attrNameLst>
                                          <p:attrName>ppt_x</p:attrName>
                                          <p:attrName>ppt_y</p:attrName>
                                        </p:attrNameLst>
                                      </p:cBhvr>
                                    </p:animMotion>
                                    <p:animEffect transition="in" filter="fade">
                                      <p:cBhvr>
                                        <p:cTn id="39" dur="1000"/>
                                        <p:tgtEl>
                                          <p:spTgt spid="6"/>
                                        </p:tgtEl>
                                      </p:cBhvr>
                                    </p:animEffect>
                                  </p:childTnLst>
                                </p:cTn>
                              </p:par>
                            </p:childTnLst>
                          </p:cTn>
                        </p:par>
                        <p:par>
                          <p:cTn id="40" fill="hold">
                            <p:stCondLst>
                              <p:cond delay="3650"/>
                            </p:stCondLst>
                            <p:childTnLst>
                              <p:par>
                                <p:cTn id="41" presetID="22" presetClass="entr" presetSubtype="2" fill="hold" nodeType="afterEffect">
                                  <p:stCondLst>
                                    <p:cond delay="25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par>
                          <p:cTn id="44" fill="hold">
                            <p:stCondLst>
                              <p:cond delay="4400"/>
                            </p:stCondLst>
                            <p:childTnLst>
                              <p:par>
                                <p:cTn id="45" presetID="0" presetClass="path" presetSubtype="0" accel="50000" decel="50000" fill="hold" nodeType="afterEffect">
                                  <p:stCondLst>
                                    <p:cond delay="0"/>
                                  </p:stCondLst>
                                  <p:childTnLst>
                                    <p:animMotion origin="layout" path="M 0 0 C 0.00066 -0.00695 0 -0.01482 0.00196 -0.02107 C 0.003 -0.02431 0.00599 -0.02361 0.00794 -0.02477 C 0.01054 -0.02593 0.01315 -0.02732 0.01575 -0.02847 C 0.02915 -0.05139 0.00937 -0.01921 0.02564 -0.03866 C 0.02798 -0.04144 0.02915 -0.04676 0.03162 -0.04954 C 0.03397 -0.05162 0.03683 -0.05162 0.03943 -0.05278 C 0.04399 -0.05509 0.04867 -0.05764 0.05323 -0.05972 C 0.06962 -0.0588 0.08615 -0.05625 0.10254 -0.05625 C 0.11321 -0.05625 0.12024 -0.07755 0.13013 -0.08102 C 0.14184 -0.08472 0.15381 -0.08542 0.16565 -0.08773 C 0.17866 -0.09537 0.16435 -0.09607 0.17359 -0.11945 C 0.17606 -0.12546 0.18023 -0.1287 0.18348 -0.13333 C 0.18946 -0.14213 0.19792 -0.15324 0.20508 -0.15787 C 0.21015 -0.16134 0.21575 -0.16204 0.22095 -0.16505 C 0.22564 -0.16806 0.23006 -0.17245 0.23475 -0.17546 C 0.2393 -0.17824 0.24399 -0.18033 0.24854 -0.18287 C 0.25179 -0.18727 0.25466 -0.19329 0.25843 -0.19653 C 0.27977 -0.21528 0.25687 -0.17986 0.27613 -0.21435 C 0.27886 -0.2287 0.28992 -0.25278 0.28992 -0.25278 C 0.29447 -0.27732 0.31217 -0.28495 0.32349 -0.29838 C 0.33794 -0.31551 0.32128 -0.30417 0.33533 -0.3125 C 0.33859 -0.3169 0.34171 -0.32199 0.34522 -0.32639 C 0.34835 -0.33033 0.35199 -0.33287 0.35498 -0.33704 C 0.35797 -0.34097 0.35993 -0.34699 0.36292 -0.35093 C 0.37736 -0.36921 0.37932 -0.36991 0.39246 -0.37917 C 0.40534 -0.39769 0.41861 -0.41019 0.43397 -0.42107 C 0.43722 -0.42593 0.44021 -0.43148 0.44386 -0.43542 C 0.44555 -0.43704 0.44802 -0.43658 0.44971 -0.43889 C 0.45205 -0.44144 0.45323 -0.44699 0.45557 -0.44954 C 0.45856 -0.45255 0.46233 -0.4537 0.46546 -0.45625 C 0.46754 -0.4581 0.46949 -0.46111 0.47144 -0.4632 C 0.47925 -0.48472 0.47014 -0.46435 0.48524 -0.48102 C 0.50137 -0.49884 0.48016 -0.48611 0.49903 -0.49514 C 0.51165 -0.50995 0.52167 -0.52477 0.5365 -0.52986 C 0.54509 -0.54028 0.5542 -0.54884 0.56409 -0.5544 C 0.57385 -0.56852 0.5784 -0.57107 0.58973 -0.57917 C 0.59558 -0.59445 0.6 -0.59468 0.6095 -0.6 C 0.6151 -0.61505 0.61965 -0.61806 0.62915 -0.62477 C 0.64464 -0.65208 0.62265 -0.61505 0.64698 -0.6456 C 0.65609 -0.65695 0.6557 -0.66366 0.66663 -0.67014 C 0.67574 -0.6831 0.69356 -0.70995 0.7041 -0.71945 C 0.70723 -0.72222 0.71087 -0.72338 0.71399 -0.72639 C 0.71686 -0.72917 0.7192 -0.7338 0.7218 -0.73681 C 0.72974 -0.74537 0.73742 -0.7544 0.74561 -0.76158 C 0.76084 -0.775 0.77567 -0.79005 0.7909 -0.80347 C 0.80287 -0.82477 0.81614 -0.83333 0.83032 -0.84931 C 0.84399 -0.86482 0.85791 -0.87986 0.87183 -0.89491 C 0.87496 -0.89838 0.87678 -0.90486 0.87964 -0.9088 C 0.88602 -0.91759 0.89278 -0.92523 0.89942 -0.93333 C 0.92167 -0.96088 0.89721 -0.92894 0.9192 -0.95093 C 0.94041 -0.97222 0.9598 -0.99815 0.98023 -1.02107 C 0.9853 -1.02662 0.99103 -1.02963 0.9961 -1.03519 C 1.01848 -1.06019 1.0056 -1.05533 1.03162 -1.07732 C 1.03852 -1.0831 1.04607 -1.08658 1.05323 -1.0912 C 1.08732 -1.13634 1.12557 -1.16551 1.1637 -1.19653 C 1.18569 -1.21435 1.20417 -1.23449 1.22681 -1.24931 C 1.24568 -1.27593 1.22655 -1.2537 1.25049 -1.26667 C 1.25284 -1.26783 1.25466 -1.27107 1.25648 -1.27384 C 1.25856 -1.27708 1.26233 -1.28426 1.26233 -1.28426 " pathEditMode="relative" ptsTypes="fffffffffffffffffffffffffffffffffffffffffffffffffffffffffffA">
                                      <p:cBhvr>
                                        <p:cTn id="46" dur="2500" fill="hold"/>
                                        <p:tgtEl>
                                          <p:spTgt spid="3"/>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C 0.00066 -0.00695 0 -0.01482 0.00196 -0.02107 C 0.003 -0.02431 0.00599 -0.02361 0.00794 -0.02477 C 0.01054 -0.02593 0.01315 -0.02732 0.01575 -0.02847 C 0.02915 -0.05139 0.00937 -0.01921 0.02564 -0.03866 C 0.02798 -0.04144 0.02915 -0.04676 0.03162 -0.04954 C 0.03397 -0.05162 0.03683 -0.05162 0.03943 -0.05278 C 0.04399 -0.05509 0.04867 -0.05764 0.05323 -0.05972 C 0.06962 -0.0588 0.08615 -0.05625 0.10254 -0.05625 C 0.11321 -0.05625 0.12024 -0.07755 0.13013 -0.08102 C 0.14184 -0.08472 0.15381 -0.08542 0.16565 -0.08773 C 0.17866 -0.09537 0.16435 -0.09607 0.17359 -0.11945 C 0.17606 -0.12546 0.18023 -0.1287 0.18348 -0.13333 C 0.18946 -0.14213 0.19792 -0.15324 0.20508 -0.15787 C 0.21015 -0.16134 0.21575 -0.16204 0.22095 -0.16505 C 0.22564 -0.16806 0.23006 -0.17245 0.23475 -0.17546 C 0.2393 -0.17824 0.24399 -0.18033 0.24854 -0.18287 C 0.25179 -0.18727 0.25466 -0.19329 0.25843 -0.19653 C 0.27977 -0.21528 0.25687 -0.17986 0.27613 -0.21435 C 0.27886 -0.2287 0.28992 -0.25278 0.28992 -0.25278 C 0.29447 -0.27732 0.31217 -0.28495 0.32349 -0.29838 C 0.33794 -0.31551 0.32128 -0.30417 0.33533 -0.3125 C 0.33859 -0.3169 0.34171 -0.32199 0.34522 -0.32639 C 0.34835 -0.33033 0.35199 -0.33287 0.35498 -0.33704 C 0.35797 -0.34097 0.35993 -0.34699 0.36292 -0.35093 C 0.37736 -0.36921 0.37932 -0.36991 0.39246 -0.37917 C 0.40534 -0.39769 0.41861 -0.41019 0.43397 -0.42107 C 0.43722 -0.42593 0.44021 -0.43148 0.44386 -0.43542 C 0.44555 -0.43704 0.44802 -0.43658 0.44971 -0.43889 C 0.45205 -0.44144 0.45323 -0.44699 0.45557 -0.44954 C 0.45856 -0.45255 0.46233 -0.4537 0.46546 -0.45625 C 0.46754 -0.4581 0.46949 -0.46111 0.47144 -0.4632 C 0.47925 -0.48472 0.47014 -0.46435 0.48524 -0.48102 C 0.50137 -0.49884 0.48016 -0.48611 0.49903 -0.49514 C 0.51165 -0.50995 0.52167 -0.52477 0.5365 -0.52986 C 0.54509 -0.54028 0.5542 -0.54884 0.56409 -0.5544 C 0.57385 -0.56852 0.5784 -0.57107 0.58973 -0.57917 C 0.59558 -0.59445 0.6 -0.59468 0.6095 -0.6 C 0.6151 -0.61505 0.61965 -0.61806 0.62915 -0.62477 C 0.64464 -0.65208 0.62265 -0.61505 0.64698 -0.6456 C 0.65609 -0.65695 0.6557 -0.66366 0.66663 -0.67014 C 0.67574 -0.6831 0.69356 -0.70995 0.7041 -0.71945 C 0.70723 -0.72222 0.71087 -0.72338 0.71399 -0.72639 C 0.71686 -0.72917 0.7192 -0.7338 0.7218 -0.73681 C 0.72974 -0.74537 0.73742 -0.7544 0.74561 -0.76158 C 0.76084 -0.775 0.77567 -0.79005 0.7909 -0.80347 C 0.80287 -0.82477 0.81614 -0.83333 0.83032 -0.84931 C 0.84399 -0.86482 0.85791 -0.87986 0.87183 -0.89491 C 0.87496 -0.89838 0.87678 -0.90486 0.87964 -0.9088 C 0.88602 -0.91759 0.89278 -0.92523 0.89942 -0.93333 C 0.92167 -0.96088 0.89721 -0.92894 0.9192 -0.95093 C 0.94041 -0.97222 0.9598 -0.99815 0.98023 -1.02107 C 0.9853 -1.02662 0.99103 -1.02963 0.9961 -1.03519 C 1.01848 -1.06019 1.0056 -1.05533 1.03162 -1.07732 C 1.03852 -1.0831 1.04607 -1.08658 1.05323 -1.0912 C 1.08732 -1.13634 1.12557 -1.16551 1.1637 -1.19653 C 1.18569 -1.21435 1.20417 -1.23449 1.22681 -1.24931 C 1.24568 -1.27593 1.22655 -1.2537 1.25049 -1.26667 C 1.25284 -1.26783 1.25466 -1.27107 1.25648 -1.27384 C 1.25856 -1.27708 1.26233 -1.28426 1.26233 -1.28426 " pathEditMode="relative" ptsTypes="fffffffffffffffffffffffffffffffffffffffffffffffffffffffffffA">
                                      <p:cBhvr>
                                        <p:cTn id="48" dur="2500" fill="hold"/>
                                        <p:tgtEl>
                                          <p:spTgt spid="6"/>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C 0.00066 -0.00695 0 -0.01482 0.00196 -0.02107 C 0.003 -0.02431 0.00599 -0.02361 0.00794 -0.02477 C 0.01054 -0.02593 0.01315 -0.02732 0.01575 -0.02847 C 0.02915 -0.05139 0.00937 -0.01921 0.02564 -0.03866 C 0.02798 -0.04144 0.02915 -0.04676 0.03162 -0.04954 C 0.03397 -0.05162 0.03683 -0.05162 0.03943 -0.05278 C 0.04399 -0.05509 0.04867 -0.05764 0.05323 -0.05972 C 0.06962 -0.0588 0.08615 -0.05625 0.10254 -0.05625 C 0.11321 -0.05625 0.12024 -0.07755 0.13013 -0.08102 C 0.14184 -0.08472 0.15381 -0.08542 0.16565 -0.08773 C 0.17866 -0.09537 0.16435 -0.09607 0.17359 -0.11945 C 0.17606 -0.12546 0.18023 -0.1287 0.18348 -0.13333 C 0.18946 -0.14213 0.19792 -0.15324 0.20508 -0.15787 C 0.21015 -0.16134 0.21575 -0.16204 0.22095 -0.16505 C 0.22564 -0.16806 0.23006 -0.17245 0.23475 -0.17546 C 0.2393 -0.17824 0.24399 -0.18033 0.24854 -0.18287 C 0.25179 -0.18727 0.25466 -0.19329 0.25843 -0.19653 C 0.27977 -0.21528 0.25687 -0.17986 0.27613 -0.21435 C 0.27886 -0.2287 0.28992 -0.25278 0.28992 -0.25278 C 0.29447 -0.27732 0.31217 -0.28495 0.32349 -0.29838 C 0.33794 -0.31551 0.32128 -0.30417 0.33533 -0.3125 C 0.33859 -0.3169 0.34171 -0.32199 0.34522 -0.32639 C 0.34835 -0.33033 0.35199 -0.33287 0.35498 -0.33704 C 0.35797 -0.34097 0.35993 -0.34699 0.36292 -0.35093 C 0.37736 -0.36921 0.37932 -0.36991 0.39246 -0.37917 C 0.40534 -0.39769 0.41861 -0.41019 0.43397 -0.42107 C 0.43722 -0.42593 0.44021 -0.43148 0.44386 -0.43542 C 0.44555 -0.43704 0.44802 -0.43658 0.44971 -0.43889 C 0.45205 -0.44144 0.45323 -0.44699 0.45557 -0.44954 C 0.45856 -0.45255 0.46233 -0.4537 0.46546 -0.45625 C 0.46754 -0.4581 0.46949 -0.46111 0.47144 -0.4632 C 0.47925 -0.48472 0.47014 -0.46435 0.48524 -0.48102 C 0.50137 -0.49884 0.48016 -0.48611 0.49903 -0.49514 C 0.51165 -0.50995 0.52167 -0.52477 0.5365 -0.52986 C 0.54509 -0.54028 0.5542 -0.54884 0.56409 -0.5544 C 0.57385 -0.56852 0.5784 -0.57107 0.58973 -0.57917 C 0.59558 -0.59445 0.6 -0.59468 0.6095 -0.6 C 0.6151 -0.61505 0.61965 -0.61806 0.62915 -0.62477 C 0.64464 -0.65208 0.62265 -0.61505 0.64698 -0.6456 C 0.65609 -0.65695 0.6557 -0.66366 0.66663 -0.67014 C 0.67574 -0.6831 0.69356 -0.70995 0.7041 -0.71945 C 0.70723 -0.72222 0.71087 -0.72338 0.71399 -0.72639 C 0.71686 -0.72917 0.7192 -0.7338 0.7218 -0.73681 C 0.72974 -0.74537 0.73742 -0.7544 0.74561 -0.76158 C 0.76084 -0.775 0.77567 -0.79005 0.7909 -0.80347 C 0.80287 -0.82477 0.81614 -0.83333 0.83032 -0.84931 C 0.84399 -0.86482 0.85791 -0.87986 0.87183 -0.89491 C 0.87496 -0.89838 0.87678 -0.90486 0.87964 -0.9088 C 0.88602 -0.91759 0.89278 -0.92523 0.89942 -0.93333 C 0.92167 -0.96088 0.89721 -0.92894 0.9192 -0.95093 C 0.94041 -0.97222 0.9598 -0.99815 0.98023 -1.02107 C 0.9853 -1.02662 0.99103 -1.02963 0.9961 -1.03519 C 1.01848 -1.06019 1.0056 -1.05533 1.03162 -1.07732 C 1.03852 -1.0831 1.04607 -1.08658 1.05323 -1.0912 C 1.08732 -1.13634 1.12557 -1.16551 1.1637 -1.19653 C 1.18569 -1.21435 1.20417 -1.23449 1.22681 -1.24931 C 1.24568 -1.27593 1.22655 -1.2537 1.25049 -1.26667 C 1.25284 -1.26783 1.25466 -1.27107 1.25648 -1.27384 C 1.25856 -1.27708 1.26233 -1.28426 1.26233 -1.28426 " pathEditMode="relative" ptsTypes="fffffffffffffffffffffffffffffffffffffffffffffffffffffffffffA">
                                      <p:cBhvr>
                                        <p:cTn id="50" dur="2500" fill="hold"/>
                                        <p:tgtEl>
                                          <p:spTgt spid="8"/>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0 0 C 0.00066 -0.00695 0 -0.01482 0.00196 -0.02107 C 0.003 -0.02431 0.00599 -0.02361 0.00794 -0.02477 C 0.01054 -0.02593 0.01315 -0.02732 0.01575 -0.02847 C 0.02915 -0.05139 0.00937 -0.01921 0.02564 -0.03866 C 0.02798 -0.04144 0.02915 -0.04676 0.03162 -0.04954 C 0.03397 -0.05162 0.03683 -0.05162 0.03943 -0.05278 C 0.04399 -0.05509 0.04867 -0.05764 0.05323 -0.05972 C 0.06962 -0.0588 0.08615 -0.05625 0.10254 -0.05625 C 0.11321 -0.05625 0.12024 -0.07755 0.13013 -0.08102 C 0.14184 -0.08472 0.15381 -0.08542 0.16565 -0.08773 C 0.17866 -0.09537 0.16435 -0.09607 0.17359 -0.11945 C 0.17606 -0.12546 0.18023 -0.1287 0.18348 -0.13333 C 0.18946 -0.14213 0.19792 -0.15324 0.20508 -0.15787 C 0.21015 -0.16134 0.21575 -0.16204 0.22095 -0.16505 C 0.22564 -0.16806 0.23006 -0.17245 0.23475 -0.17546 C 0.2393 -0.17824 0.24399 -0.18033 0.24854 -0.18287 C 0.25179 -0.18727 0.25466 -0.19329 0.25843 -0.19653 C 0.27977 -0.21528 0.25687 -0.17986 0.27613 -0.21435 C 0.27886 -0.2287 0.28992 -0.25278 0.28992 -0.25278 C 0.29447 -0.27732 0.31217 -0.28495 0.32349 -0.29838 C 0.33794 -0.31551 0.32128 -0.30417 0.33533 -0.3125 C 0.33859 -0.3169 0.34171 -0.32199 0.34522 -0.32639 C 0.34835 -0.33033 0.35199 -0.33287 0.35498 -0.33704 C 0.35797 -0.34097 0.35993 -0.34699 0.36292 -0.35093 C 0.37736 -0.36921 0.37932 -0.36991 0.39246 -0.37917 C 0.40534 -0.39769 0.41861 -0.41019 0.43397 -0.42107 C 0.43722 -0.42593 0.44021 -0.43148 0.44386 -0.43542 C 0.44555 -0.43704 0.44802 -0.43658 0.44971 -0.43889 C 0.45205 -0.44144 0.45323 -0.44699 0.45557 -0.44954 C 0.45856 -0.45255 0.46233 -0.4537 0.46546 -0.45625 C 0.46754 -0.4581 0.46949 -0.46111 0.47144 -0.4632 C 0.47925 -0.48472 0.47014 -0.46435 0.48524 -0.48102 C 0.50137 -0.49884 0.48016 -0.48611 0.49903 -0.49514 C 0.51165 -0.50995 0.52167 -0.52477 0.5365 -0.52986 C 0.54509 -0.54028 0.5542 -0.54884 0.56409 -0.5544 C 0.57385 -0.56852 0.5784 -0.57107 0.58973 -0.57917 C 0.59558 -0.59445 0.6 -0.59468 0.6095 -0.6 C 0.6151 -0.61505 0.61965 -0.61806 0.62915 -0.62477 C 0.64464 -0.65208 0.62265 -0.61505 0.64698 -0.6456 C 0.65609 -0.65695 0.6557 -0.66366 0.66663 -0.67014 C 0.67574 -0.6831 0.69356 -0.70995 0.7041 -0.71945 C 0.70723 -0.72222 0.71087 -0.72338 0.71399 -0.72639 C 0.71686 -0.72917 0.7192 -0.7338 0.7218 -0.73681 C 0.72974 -0.74537 0.73742 -0.7544 0.74561 -0.76158 C 0.76084 -0.775 0.77567 -0.79005 0.7909 -0.80347 C 0.80287 -0.82477 0.81614 -0.83333 0.83032 -0.84931 C 0.84399 -0.86482 0.85791 -0.87986 0.87183 -0.89491 C 0.87496 -0.89838 0.87678 -0.90486 0.87964 -0.9088 C 0.88602 -0.91759 0.89278 -0.92523 0.89942 -0.93333 C 0.92167 -0.96088 0.89721 -0.92894 0.9192 -0.95093 C 0.94041 -0.97222 0.9598 -0.99815 0.98023 -1.02107 C 0.9853 -1.02662 0.99103 -1.02963 0.9961 -1.03519 C 1.01848 -1.06019 1.0056 -1.05533 1.03162 -1.07732 C 1.03852 -1.0831 1.04607 -1.08658 1.05323 -1.0912 C 1.08732 -1.13634 1.12557 -1.16551 1.1637 -1.19653 C 1.18569 -1.21435 1.20417 -1.23449 1.22681 -1.24931 C 1.24568 -1.27593 1.22655 -1.2537 1.25049 -1.26667 C 1.25284 -1.26783 1.25466 -1.27107 1.25648 -1.27384 C 1.25856 -1.27708 1.26233 -1.28426 1.26233 -1.28426 " pathEditMode="relative" ptsTypes="fffffffffffffffffffffffffffffffffffffffffffffffffffffffffffA">
                                      <p:cBhvr>
                                        <p:cTn id="52" dur="2500" fill="hold"/>
                                        <p:tgtEl>
                                          <p:spTgt spid="2050"/>
                                        </p:tgtEl>
                                        <p:attrNameLst>
                                          <p:attrName>ppt_x</p:attrName>
                                          <p:attrName>ppt_y</p:attrName>
                                        </p:attrNameLst>
                                      </p:cBhvr>
                                    </p:animMotion>
                                  </p:childTnLst>
                                </p:cTn>
                              </p:par>
                            </p:childTnLst>
                          </p:cTn>
                        </p:par>
                        <p:par>
                          <p:cTn id="53" fill="hold">
                            <p:stCondLst>
                              <p:cond delay="6900"/>
                            </p:stCondLst>
                            <p:childTnLst>
                              <p:par>
                                <p:cTn id="54" presetID="10" presetClass="entr" presetSubtype="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7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750"/>
                                        <p:tgtEl>
                                          <p:spTgt spid="19"/>
                                        </p:tgtEl>
                                      </p:cBhvr>
                                    </p:animEffect>
                                  </p:childTnLst>
                                </p:cTn>
                              </p:par>
                              <p:par>
                                <p:cTn id="60" presetID="41" presetClass="entr" presetSubtype="0" fill="hold" grpId="0" nodeType="withEffect">
                                  <p:stCondLst>
                                    <p:cond delay="2250"/>
                                  </p:stCondLst>
                                  <p:iterate type="lt">
                                    <p:tmPct val="10000"/>
                                  </p:iterate>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20"/>
                                        </p:tgtEl>
                                        <p:attrNameLst>
                                          <p:attrName>ppt_y</p:attrName>
                                        </p:attrNameLst>
                                      </p:cBhvr>
                                      <p:tavLst>
                                        <p:tav tm="0">
                                          <p:val>
                                            <p:strVal val="#ppt_y"/>
                                          </p:val>
                                        </p:tav>
                                        <p:tav tm="100000">
                                          <p:val>
                                            <p:strVal val="#ppt_y"/>
                                          </p:val>
                                        </p:tav>
                                      </p:tavLst>
                                    </p:anim>
                                    <p:anim calcmode="lin" valueType="num">
                                      <p:cBhvr>
                                        <p:cTn id="64"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20"/>
                                        </p:tgtEl>
                                      </p:cBhvr>
                                    </p:animEffect>
                                  </p:childTnLst>
                                </p:cTn>
                              </p:par>
                              <p:par>
                                <p:cTn id="67" presetID="41" presetClass="entr" presetSubtype="0" fill="hold" grpId="0" nodeType="withEffect">
                                  <p:stCondLst>
                                    <p:cond delay="2500"/>
                                  </p:stCondLst>
                                  <p:iterate type="lt">
                                    <p:tmPct val="10000"/>
                                  </p:iterate>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21"/>
                                        </p:tgtEl>
                                        <p:attrNameLst>
                                          <p:attrName>ppt_y</p:attrName>
                                        </p:attrNameLst>
                                      </p:cBhvr>
                                      <p:tavLst>
                                        <p:tav tm="0">
                                          <p:val>
                                            <p:strVal val="#ppt_y"/>
                                          </p:val>
                                        </p:tav>
                                        <p:tav tm="100000">
                                          <p:val>
                                            <p:strVal val="#ppt_y"/>
                                          </p:val>
                                        </p:tav>
                                      </p:tavLst>
                                    </p:anim>
                                    <p:anim calcmode="lin" valueType="num">
                                      <p:cBhvr>
                                        <p:cTn id="7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21"/>
                                        </p:tgtEl>
                                      </p:cBhvr>
                                    </p:animEffect>
                                  </p:childTnLst>
                                </p:cTn>
                              </p:par>
                              <p:par>
                                <p:cTn id="74" presetID="41" presetClass="entr" presetSubtype="0" fill="hold" grpId="0" nodeType="withEffect">
                                  <p:stCondLst>
                                    <p:cond delay="2750"/>
                                  </p:stCondLst>
                                  <p:iterate type="lt">
                                    <p:tmPct val="10000"/>
                                  </p:iterate>
                                  <p:childTnLst>
                                    <p:set>
                                      <p:cBhvr>
                                        <p:cTn id="75" dur="1" fill="hold">
                                          <p:stCondLst>
                                            <p:cond delay="0"/>
                                          </p:stCondLst>
                                        </p:cTn>
                                        <p:tgtEl>
                                          <p:spTgt spid="25"/>
                                        </p:tgtEl>
                                        <p:attrNameLst>
                                          <p:attrName>style.visibility</p:attrName>
                                        </p:attrNameLst>
                                      </p:cBhvr>
                                      <p:to>
                                        <p:strVal val="visible"/>
                                      </p:to>
                                    </p:set>
                                    <p:anim calcmode="lin" valueType="num">
                                      <p:cBhvr>
                                        <p:cTn id="76"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25"/>
                                        </p:tgtEl>
                                        <p:attrNameLst>
                                          <p:attrName>ppt_y</p:attrName>
                                        </p:attrNameLst>
                                      </p:cBhvr>
                                      <p:tavLst>
                                        <p:tav tm="0">
                                          <p:val>
                                            <p:strVal val="#ppt_y"/>
                                          </p:val>
                                        </p:tav>
                                        <p:tav tm="100000">
                                          <p:val>
                                            <p:strVal val="#ppt_y"/>
                                          </p:val>
                                        </p:tav>
                                      </p:tavLst>
                                    </p:anim>
                                    <p:anim calcmode="lin" valueType="num">
                                      <p:cBhvr>
                                        <p:cTn id="78"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25"/>
                                        </p:tgtEl>
                                      </p:cBhvr>
                                    </p:animEffect>
                                  </p:childTnLst>
                                </p:cTn>
                              </p:par>
                              <p:par>
                                <p:cTn id="81" presetID="41" presetClass="entr" presetSubtype="0" fill="hold" grpId="0" nodeType="withEffect">
                                  <p:stCondLst>
                                    <p:cond delay="3000"/>
                                  </p:stCondLst>
                                  <p:iterate type="lt">
                                    <p:tmPct val="10000"/>
                                  </p:iterate>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22"/>
                                        </p:tgtEl>
                                        <p:attrNameLst>
                                          <p:attrName>ppt_y</p:attrName>
                                        </p:attrNameLst>
                                      </p:cBhvr>
                                      <p:tavLst>
                                        <p:tav tm="0">
                                          <p:val>
                                            <p:strVal val="#ppt_y"/>
                                          </p:val>
                                        </p:tav>
                                        <p:tav tm="100000">
                                          <p:val>
                                            <p:strVal val="#ppt_y"/>
                                          </p:val>
                                        </p:tav>
                                      </p:tavLst>
                                    </p:anim>
                                    <p:anim calcmode="lin" valueType="num">
                                      <p:cBhvr>
                                        <p:cTn id="8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22"/>
                                        </p:tgtEl>
                                      </p:cBhvr>
                                    </p:animEffect>
                                  </p:childTnLst>
                                </p:cTn>
                              </p:par>
                              <p:par>
                                <p:cTn id="88" presetID="41" presetClass="entr" presetSubtype="0" fill="hold" grpId="0" nodeType="withEffect">
                                  <p:stCondLst>
                                    <p:cond delay="3250"/>
                                  </p:stCondLst>
                                  <p:iterate type="lt">
                                    <p:tmPct val="10000"/>
                                  </p:iterate>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3"/>
                                        </p:tgtEl>
                                        <p:attrNameLst>
                                          <p:attrName>ppt_y</p:attrName>
                                        </p:attrNameLst>
                                      </p:cBhvr>
                                      <p:tavLst>
                                        <p:tav tm="0">
                                          <p:val>
                                            <p:strVal val="#ppt_y"/>
                                          </p:val>
                                        </p:tav>
                                        <p:tav tm="100000">
                                          <p:val>
                                            <p:strVal val="#ppt_y"/>
                                          </p:val>
                                        </p:tav>
                                      </p:tavLst>
                                    </p:anim>
                                    <p:anim calcmode="lin" valueType="num">
                                      <p:cBhvr>
                                        <p:cTn id="9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3"/>
                                        </p:tgtEl>
                                      </p:cBhvr>
                                    </p:animEffect>
                                  </p:childTnLst>
                                </p:cTn>
                              </p:par>
                              <p:par>
                                <p:cTn id="95" presetID="41" presetClass="entr" presetSubtype="0" fill="hold" grpId="0" nodeType="withEffect">
                                  <p:stCondLst>
                                    <p:cond delay="3500"/>
                                  </p:stCondLst>
                                  <p:iterate type="lt">
                                    <p:tmPct val="10000"/>
                                  </p:iterate>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4"/>
                                        </p:tgtEl>
                                        <p:attrNameLst>
                                          <p:attrName>ppt_y</p:attrName>
                                        </p:attrNameLst>
                                      </p:cBhvr>
                                      <p:tavLst>
                                        <p:tav tm="0">
                                          <p:val>
                                            <p:strVal val="#ppt_y"/>
                                          </p:val>
                                        </p:tav>
                                        <p:tav tm="100000">
                                          <p:val>
                                            <p:strVal val="#ppt_y"/>
                                          </p:val>
                                        </p:tav>
                                      </p:tavLst>
                                    </p:anim>
                                    <p:anim calcmode="lin" valueType="num">
                                      <p:cBhvr>
                                        <p:cTn id="9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4"/>
                                        </p:tgtEl>
                                      </p:cBhvr>
                                    </p:animEffect>
                                  </p:childTnLst>
                                </p:cTn>
                              </p:par>
                            </p:childTnLst>
                          </p:cTn>
                        </p:par>
                        <p:par>
                          <p:cTn id="102" fill="hold">
                            <p:stCondLst>
                              <p:cond delay="14300"/>
                            </p:stCondLst>
                            <p:childTnLst>
                              <p:par>
                                <p:cTn id="103" presetID="2" presetClass="entr" presetSubtype="2" fill="hold" nodeType="afterEffect">
                                  <p:stCondLst>
                                    <p:cond delay="250"/>
                                  </p:stCondLst>
                                  <p:childTnLst>
                                    <p:set>
                                      <p:cBhvr>
                                        <p:cTn id="104" dur="1" fill="hold">
                                          <p:stCondLst>
                                            <p:cond delay="0"/>
                                          </p:stCondLst>
                                        </p:cTn>
                                        <p:tgtEl>
                                          <p:spTgt spid="2"/>
                                        </p:tgtEl>
                                        <p:attrNameLst>
                                          <p:attrName>style.visibility</p:attrName>
                                        </p:attrNameLst>
                                      </p:cBhvr>
                                      <p:to>
                                        <p:strVal val="visible"/>
                                      </p:to>
                                    </p:set>
                                    <p:anim calcmode="lin" valueType="num">
                                      <p:cBhvr additive="base">
                                        <p:cTn id="105" dur="2000" fill="hold"/>
                                        <p:tgtEl>
                                          <p:spTgt spid="2"/>
                                        </p:tgtEl>
                                        <p:attrNameLst>
                                          <p:attrName>ppt_x</p:attrName>
                                        </p:attrNameLst>
                                      </p:cBhvr>
                                      <p:tavLst>
                                        <p:tav tm="0">
                                          <p:val>
                                            <p:strVal val="1+#ppt_w/2"/>
                                          </p:val>
                                        </p:tav>
                                        <p:tav tm="100000">
                                          <p:val>
                                            <p:strVal val="#ppt_x"/>
                                          </p:val>
                                        </p:tav>
                                      </p:tavLst>
                                    </p:anim>
                                    <p:anim calcmode="lin" valueType="num">
                                      <p:cBhvr additive="base">
                                        <p:cTn id="106" dur="2000" fill="hold"/>
                                        <p:tgtEl>
                                          <p:spTgt spid="2"/>
                                        </p:tgtEl>
                                        <p:attrNameLst>
                                          <p:attrName>ppt_y</p:attrName>
                                        </p:attrNameLst>
                                      </p:cBhvr>
                                      <p:tavLst>
                                        <p:tav tm="0">
                                          <p:val>
                                            <p:strVal val="#ppt_y"/>
                                          </p:val>
                                        </p:tav>
                                        <p:tav tm="100000">
                                          <p:val>
                                            <p:strVal val="#ppt_y"/>
                                          </p:val>
                                        </p:tav>
                                      </p:tavLst>
                                    </p:anim>
                                  </p:childTnLst>
                                </p:cTn>
                              </p:par>
                            </p:childTnLst>
                          </p:cTn>
                        </p:par>
                        <p:par>
                          <p:cTn id="107" fill="hold">
                            <p:stCondLst>
                              <p:cond delay="16550"/>
                            </p:stCondLst>
                            <p:childTnLst>
                              <p:par>
                                <p:cTn id="108" presetID="1" presetClass="entr" presetSubtype="0" fill="hold" grpId="0" nodeType="afterEffect">
                                  <p:stCondLst>
                                    <p:cond delay="0"/>
                                  </p:stCondLst>
                                  <p:childTnLst>
                                    <p:set>
                                      <p:cBhvr>
                                        <p:cTn id="10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19" grpId="0"/>
      <p:bldP spid="20" grpId="0"/>
      <p:bldP spid="21" grpId="0"/>
      <p:bldP spid="22" grpId="0"/>
      <p:bldP spid="23" grpId="0"/>
      <p:bldP spid="24" grpId="0"/>
      <p:bldP spid="25" grpId="0"/>
      <p:bldP spid="31" grpId="0" animBg="1"/>
      <p:bldP spid="31" grpId="1"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93295" y="1261887"/>
            <a:ext cx="9035714" cy="4580741"/>
          </a:xfrm>
          <a:prstGeom prst="rect">
            <a:avLst/>
          </a:prstGeom>
        </p:spPr>
        <p:txBody>
          <a:bodyPr wrap="square">
            <a:spAutoFit/>
          </a:bodyPr>
          <a:lstStyle/>
          <a:p>
            <a:pPr>
              <a:lnSpc>
                <a:spcPct val="125000"/>
              </a:lnSpc>
              <a:spcAft>
                <a:spcPts val="1000"/>
              </a:spcAft>
            </a:pPr>
            <a:endParaRPr lang="en-US" sz="2000" kern="100" dirty="0" smtClean="0">
              <a:solidFill>
                <a:srgbClr val="404040"/>
              </a:solidFill>
              <a:ea typeface="Georgia" panose="02040502050405020303" pitchFamily="18" charset="0"/>
              <a:cs typeface="Times New Roman" panose="02020603050405020304" pitchFamily="18" charset="0"/>
            </a:endParaRPr>
          </a:p>
          <a:p>
            <a:pPr marL="342900" indent="-342900">
              <a:lnSpc>
                <a:spcPct val="125000"/>
              </a:lnSpc>
              <a:spcAft>
                <a:spcPts val="1000"/>
              </a:spcAft>
              <a:buFont typeface="Wingdings" panose="05000000000000000000" pitchFamily="2" charset="2"/>
              <a:buChar char="§"/>
            </a:pPr>
            <a:r>
              <a:rPr lang="en-US" sz="2000" kern="100" dirty="0" smtClean="0">
                <a:solidFill>
                  <a:srgbClr val="404040"/>
                </a:solidFill>
                <a:ea typeface="Georgia" panose="02040502050405020303" pitchFamily="18" charset="0"/>
                <a:cs typeface="Times New Roman" panose="02020603050405020304" pitchFamily="18" charset="0"/>
              </a:rPr>
              <a:t>Don’t reuse usernames across multiple social media sites. A simple web search could potentially be used to link you.</a:t>
            </a:r>
          </a:p>
          <a:p>
            <a:pPr marL="342900" indent="-342900">
              <a:lnSpc>
                <a:spcPct val="125000"/>
              </a:lnSpc>
              <a:spcAft>
                <a:spcPts val="1000"/>
              </a:spcAft>
              <a:buFont typeface="Wingdings" panose="05000000000000000000" pitchFamily="2" charset="2"/>
              <a:buChar char="§"/>
            </a:pPr>
            <a:r>
              <a:rPr lang="en-US" sz="2000" kern="100" dirty="0" smtClean="0">
                <a:solidFill>
                  <a:srgbClr val="404040"/>
                </a:solidFill>
                <a:ea typeface="Georgia" panose="02040502050405020303" pitchFamily="18" charset="0"/>
                <a:cs typeface="Times New Roman" panose="02020603050405020304" pitchFamily="18" charset="0"/>
              </a:rPr>
              <a:t>Don’t use the same username as your e-mail address. Doing this greatly increases the chance of someone linking your information between sites/accounts.</a:t>
            </a:r>
          </a:p>
          <a:p>
            <a:pPr marL="342900" indent="-342900">
              <a:lnSpc>
                <a:spcPct val="125000"/>
              </a:lnSpc>
              <a:spcAft>
                <a:spcPts val="1000"/>
              </a:spcAft>
              <a:buFont typeface="Wingdings" panose="05000000000000000000" pitchFamily="2" charset="2"/>
              <a:buChar char="§"/>
            </a:pPr>
            <a:r>
              <a:rPr lang="en-US" sz="2000" kern="100" dirty="0" smtClean="0">
                <a:solidFill>
                  <a:srgbClr val="404040"/>
                </a:solidFill>
                <a:ea typeface="Georgia" panose="02040502050405020303" pitchFamily="18" charset="0"/>
                <a:cs typeface="Times New Roman" panose="02020603050405020304" pitchFamily="18" charset="0"/>
              </a:rPr>
              <a:t>Use a different username anytime there is a direct connection to your real name or contact info, such as when setting up a Skype account.</a:t>
            </a:r>
          </a:p>
          <a:p>
            <a:pPr marL="342900" indent="-342900">
              <a:lnSpc>
                <a:spcPct val="125000"/>
              </a:lnSpc>
              <a:spcAft>
                <a:spcPts val="1000"/>
              </a:spcAft>
              <a:buFont typeface="Wingdings" panose="05000000000000000000" pitchFamily="2" charset="2"/>
              <a:buChar char="§"/>
            </a:pPr>
            <a:r>
              <a:rPr lang="en-US" sz="2000" kern="100" dirty="0" smtClean="0">
                <a:solidFill>
                  <a:srgbClr val="404040"/>
                </a:solidFill>
                <a:ea typeface="Georgia" panose="02040502050405020303" pitchFamily="18" charset="0"/>
                <a:cs typeface="Times New Roman" panose="02020603050405020304" pitchFamily="18" charset="0"/>
              </a:rPr>
              <a:t>Use a strong password. Include upper-case, lower-case, numbers, and special characters. Try to use at least 8 characters or more.</a:t>
            </a:r>
          </a:p>
          <a:p>
            <a:pPr>
              <a:lnSpc>
                <a:spcPct val="125000"/>
              </a:lnSpc>
              <a:spcAft>
                <a:spcPts val="1000"/>
              </a:spcAft>
            </a:pPr>
            <a:endParaRPr lang="en-US" sz="2000" kern="100" dirty="0">
              <a:solidFill>
                <a:srgbClr val="404040"/>
              </a:solidFill>
              <a:ea typeface="Georgia" panose="02040502050405020303" pitchFamily="18" charset="0"/>
              <a:cs typeface="Times New Roman" panose="02020603050405020304" pitchFamily="18" charset="0"/>
            </a:endParaRPr>
          </a:p>
        </p:txBody>
      </p:sp>
      <p:sp>
        <p:nvSpPr>
          <p:cNvPr id="5" name="Rectangle 4"/>
          <p:cNvSpPr/>
          <p:nvPr/>
        </p:nvSpPr>
        <p:spPr>
          <a:xfrm>
            <a:off x="10166684" y="410371"/>
            <a:ext cx="1600200" cy="6124754"/>
          </a:xfrm>
          <a:prstGeom prst="rect">
            <a:avLst/>
          </a:prstGeom>
          <a:solidFill>
            <a:schemeClr val="accent6">
              <a:lumMod val="40000"/>
              <a:lumOff val="60000"/>
            </a:schemeClr>
          </a:solidFill>
          <a:ln>
            <a:solidFill>
              <a:schemeClr val="tx1"/>
            </a:solidFill>
          </a:ln>
        </p:spPr>
        <p:txBody>
          <a:bodyPr wrap="square">
            <a:spAutoFit/>
          </a:bodyPr>
          <a:lstStyle/>
          <a:p>
            <a:pPr algn="ctr"/>
            <a:r>
              <a:rPr lang="en-US" sz="1400" b="1" dirty="0" smtClean="0"/>
              <a:t>25 Most Popular</a:t>
            </a:r>
          </a:p>
          <a:p>
            <a:pPr algn="ctr"/>
            <a:r>
              <a:rPr lang="en-US" sz="1400" b="1" dirty="0" smtClean="0"/>
              <a:t>Passwords of 2014</a:t>
            </a:r>
          </a:p>
          <a:p>
            <a:pPr algn="ctr"/>
            <a:endParaRPr lang="en-US" sz="1400" dirty="0"/>
          </a:p>
          <a:p>
            <a:pPr algn="ctr"/>
            <a:r>
              <a:rPr lang="en-US" sz="1400" dirty="0" smtClean="0"/>
              <a:t>123456</a:t>
            </a:r>
            <a:endParaRPr lang="en-US" sz="1400" dirty="0"/>
          </a:p>
          <a:p>
            <a:pPr algn="ctr"/>
            <a:r>
              <a:rPr lang="en-US" sz="1400" dirty="0" smtClean="0"/>
              <a:t>password</a:t>
            </a:r>
            <a:endParaRPr lang="en-US" sz="1400" dirty="0"/>
          </a:p>
          <a:p>
            <a:pPr algn="ctr"/>
            <a:r>
              <a:rPr lang="en-US" sz="1400" dirty="0" smtClean="0"/>
              <a:t>12345</a:t>
            </a:r>
            <a:endParaRPr lang="en-US" sz="1400" dirty="0"/>
          </a:p>
          <a:p>
            <a:pPr algn="ctr"/>
            <a:r>
              <a:rPr lang="en-US" sz="1400" dirty="0" smtClean="0"/>
              <a:t>12345678</a:t>
            </a:r>
            <a:endParaRPr lang="en-US" sz="1400" dirty="0"/>
          </a:p>
          <a:p>
            <a:pPr algn="ctr"/>
            <a:r>
              <a:rPr lang="en-US" sz="1400" dirty="0" smtClean="0"/>
              <a:t>qwerty</a:t>
            </a:r>
            <a:endParaRPr lang="en-US" sz="1400" dirty="0"/>
          </a:p>
          <a:p>
            <a:pPr algn="ctr"/>
            <a:r>
              <a:rPr lang="en-US" sz="1400" dirty="0" smtClean="0"/>
              <a:t>123456789</a:t>
            </a:r>
            <a:endParaRPr lang="en-US" sz="1400" dirty="0"/>
          </a:p>
          <a:p>
            <a:pPr algn="ctr"/>
            <a:r>
              <a:rPr lang="en-US" sz="1400" dirty="0" smtClean="0"/>
              <a:t>1234</a:t>
            </a:r>
            <a:endParaRPr lang="en-US" sz="1400" dirty="0"/>
          </a:p>
          <a:p>
            <a:pPr algn="ctr"/>
            <a:r>
              <a:rPr lang="en-US" sz="1400" dirty="0" smtClean="0"/>
              <a:t>baseball</a:t>
            </a:r>
            <a:endParaRPr lang="en-US" sz="1400" dirty="0"/>
          </a:p>
          <a:p>
            <a:pPr algn="ctr"/>
            <a:r>
              <a:rPr lang="en-US" sz="1400" dirty="0" smtClean="0"/>
              <a:t>dragon</a:t>
            </a:r>
            <a:endParaRPr lang="en-US" sz="1400" dirty="0"/>
          </a:p>
          <a:p>
            <a:pPr algn="ctr"/>
            <a:r>
              <a:rPr lang="en-US" sz="1400" dirty="0" smtClean="0"/>
              <a:t>football</a:t>
            </a:r>
            <a:endParaRPr lang="en-US" sz="1400" dirty="0"/>
          </a:p>
          <a:p>
            <a:pPr algn="ctr"/>
            <a:r>
              <a:rPr lang="en-US" sz="1400" dirty="0" smtClean="0"/>
              <a:t>1234567</a:t>
            </a:r>
            <a:endParaRPr lang="en-US" sz="1400" dirty="0"/>
          </a:p>
          <a:p>
            <a:pPr algn="ctr"/>
            <a:r>
              <a:rPr lang="en-US" sz="1400" dirty="0" smtClean="0"/>
              <a:t>monkey</a:t>
            </a:r>
            <a:endParaRPr lang="en-US" sz="1400" dirty="0"/>
          </a:p>
          <a:p>
            <a:pPr algn="ctr"/>
            <a:r>
              <a:rPr lang="en-US" sz="1400" dirty="0" err="1" smtClean="0"/>
              <a:t>letmein</a:t>
            </a:r>
            <a:endParaRPr lang="en-US" sz="1400" dirty="0"/>
          </a:p>
          <a:p>
            <a:pPr algn="ctr"/>
            <a:r>
              <a:rPr lang="en-US" sz="1400" dirty="0" smtClean="0"/>
              <a:t>abc123</a:t>
            </a:r>
            <a:endParaRPr lang="en-US" sz="1400" dirty="0"/>
          </a:p>
          <a:p>
            <a:pPr algn="ctr"/>
            <a:r>
              <a:rPr lang="en-US" sz="1400" dirty="0" smtClean="0"/>
              <a:t>111111</a:t>
            </a:r>
            <a:endParaRPr lang="en-US" sz="1400" dirty="0"/>
          </a:p>
          <a:p>
            <a:pPr algn="ctr"/>
            <a:r>
              <a:rPr lang="en-US" sz="1400" dirty="0" smtClean="0"/>
              <a:t>mustang</a:t>
            </a:r>
            <a:endParaRPr lang="en-US" sz="1400" dirty="0"/>
          </a:p>
          <a:p>
            <a:pPr algn="ctr"/>
            <a:r>
              <a:rPr lang="en-US" sz="1400" dirty="0" smtClean="0"/>
              <a:t>access</a:t>
            </a:r>
            <a:endParaRPr lang="en-US" sz="1400" dirty="0"/>
          </a:p>
          <a:p>
            <a:pPr algn="ctr"/>
            <a:r>
              <a:rPr lang="en-US" sz="1400" dirty="0" smtClean="0"/>
              <a:t>shadow</a:t>
            </a:r>
            <a:endParaRPr lang="en-US" sz="1400" dirty="0"/>
          </a:p>
          <a:p>
            <a:pPr algn="ctr"/>
            <a:r>
              <a:rPr lang="en-US" sz="1400" dirty="0" smtClean="0"/>
              <a:t>master</a:t>
            </a:r>
            <a:endParaRPr lang="en-US" sz="1400" dirty="0"/>
          </a:p>
          <a:p>
            <a:pPr algn="ctr"/>
            <a:r>
              <a:rPr lang="en-US" sz="1400" dirty="0" err="1" smtClean="0"/>
              <a:t>michael</a:t>
            </a:r>
            <a:endParaRPr lang="en-US" sz="1400" dirty="0"/>
          </a:p>
          <a:p>
            <a:pPr algn="ctr"/>
            <a:r>
              <a:rPr lang="en-US" sz="1400" dirty="0" smtClean="0"/>
              <a:t>superman</a:t>
            </a:r>
            <a:endParaRPr lang="en-US" sz="1400" dirty="0"/>
          </a:p>
          <a:p>
            <a:pPr algn="ctr"/>
            <a:r>
              <a:rPr lang="en-US" sz="1400" dirty="0" smtClean="0"/>
              <a:t>696969</a:t>
            </a:r>
            <a:endParaRPr lang="en-US" sz="1400" dirty="0"/>
          </a:p>
          <a:p>
            <a:pPr algn="ctr"/>
            <a:r>
              <a:rPr lang="en-US" sz="1400" dirty="0" smtClean="0"/>
              <a:t>123123</a:t>
            </a:r>
            <a:endParaRPr lang="en-US" sz="1400" dirty="0"/>
          </a:p>
          <a:p>
            <a:pPr algn="ctr"/>
            <a:r>
              <a:rPr lang="en-US" sz="1400" dirty="0" smtClean="0"/>
              <a:t>batman</a:t>
            </a:r>
            <a:endParaRPr lang="en-US" sz="1400" dirty="0"/>
          </a:p>
          <a:p>
            <a:pPr algn="ctr"/>
            <a:r>
              <a:rPr lang="en-US" sz="1400" dirty="0" smtClean="0"/>
              <a:t>trustno1</a:t>
            </a:r>
            <a:endParaRPr lang="en-US" sz="1400" dirty="0"/>
          </a:p>
        </p:txBody>
      </p:sp>
      <p:sp>
        <p:nvSpPr>
          <p:cNvPr id="7" name="TextBox 6"/>
          <p:cNvSpPr txBox="1"/>
          <p:nvPr/>
        </p:nvSpPr>
        <p:spPr>
          <a:xfrm>
            <a:off x="2014402" y="410371"/>
            <a:ext cx="5993500" cy="523220"/>
          </a:xfrm>
          <a:prstGeom prst="rect">
            <a:avLst/>
          </a:prstGeom>
          <a:noFill/>
        </p:spPr>
        <p:txBody>
          <a:bodyPr wrap="none" rtlCol="0">
            <a:spAutoFit/>
          </a:bodyPr>
          <a:lstStyle/>
          <a:p>
            <a:pPr algn="ctr"/>
            <a:r>
              <a:rPr lang="en-US" sz="2800" dirty="0" smtClean="0"/>
              <a:t>Safe Use of Usernames and Passwords</a:t>
            </a:r>
            <a:endParaRPr lang="en-US" sz="2800" dirty="0"/>
          </a:p>
        </p:txBody>
      </p:sp>
      <p:sp>
        <p:nvSpPr>
          <p:cNvPr id="6" name="Right Triangle 5"/>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222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55840" y="4403210"/>
            <a:ext cx="10280319" cy="707886"/>
          </a:xfrm>
          <a:prstGeom prst="rect">
            <a:avLst/>
          </a:prstGeom>
          <a:noFill/>
        </p:spPr>
        <p:txBody>
          <a:bodyPr wrap="square" rtlCol="0">
            <a:spAutoFit/>
          </a:bodyPr>
          <a:lstStyle/>
          <a:p>
            <a:pPr algn="just"/>
            <a:r>
              <a:rPr lang="en-US" sz="2000" b="1" dirty="0" smtClean="0"/>
              <a:t>Six </a:t>
            </a:r>
            <a:r>
              <a:rPr lang="en-US" sz="2000" b="1" dirty="0"/>
              <a:t>Degrees of </a:t>
            </a:r>
            <a:r>
              <a:rPr lang="en-US" sz="2000" b="1" dirty="0" smtClean="0"/>
              <a:t>Separation</a:t>
            </a:r>
            <a:r>
              <a:rPr lang="en-US" sz="2000" dirty="0" smtClean="0"/>
              <a:t>: </a:t>
            </a:r>
            <a:r>
              <a:rPr lang="en-US" sz="2000" dirty="0"/>
              <a:t>the theory that every individual can be linked to any other person through </a:t>
            </a:r>
            <a:r>
              <a:rPr lang="en-US" sz="2000" dirty="0" smtClean="0"/>
              <a:t>a chain </a:t>
            </a:r>
            <a:r>
              <a:rPr lang="en-US" sz="2000" dirty="0"/>
              <a:t>of no more than 5 acquaintances</a:t>
            </a:r>
            <a:r>
              <a:rPr lang="en-US" sz="2000" dirty="0" smtClean="0"/>
              <a:t>.</a:t>
            </a:r>
          </a:p>
        </p:txBody>
      </p:sp>
      <p:sp>
        <p:nvSpPr>
          <p:cNvPr id="3" name="Rectangle 2"/>
          <p:cNvSpPr/>
          <p:nvPr/>
        </p:nvSpPr>
        <p:spPr>
          <a:xfrm>
            <a:off x="0" y="461311"/>
            <a:ext cx="12192000" cy="584775"/>
          </a:xfrm>
          <a:prstGeom prst="rect">
            <a:avLst/>
          </a:prstGeom>
        </p:spPr>
        <p:txBody>
          <a:bodyPr wrap="square">
            <a:spAutoFit/>
          </a:bodyPr>
          <a:lstStyle/>
          <a:p>
            <a:pPr algn="ctr"/>
            <a:r>
              <a:rPr lang="en-US" sz="3200" b="1" dirty="0" smtClean="0"/>
              <a:t>Definitions and Terms</a:t>
            </a:r>
            <a:endParaRPr lang="en-US" sz="3200" b="1" dirty="0"/>
          </a:p>
        </p:txBody>
      </p:sp>
      <p:sp>
        <p:nvSpPr>
          <p:cNvPr id="4" name="Rectangle 3"/>
          <p:cNvSpPr/>
          <p:nvPr/>
        </p:nvSpPr>
        <p:spPr>
          <a:xfrm>
            <a:off x="957182" y="1369057"/>
            <a:ext cx="10280320" cy="707886"/>
          </a:xfrm>
          <a:prstGeom prst="rect">
            <a:avLst/>
          </a:prstGeom>
        </p:spPr>
        <p:txBody>
          <a:bodyPr wrap="square">
            <a:spAutoFit/>
          </a:bodyPr>
          <a:lstStyle/>
          <a:p>
            <a:pPr algn="just"/>
            <a:r>
              <a:rPr lang="en-US" sz="2000" b="1" dirty="0"/>
              <a:t>Doxing or </a:t>
            </a:r>
            <a:r>
              <a:rPr lang="en-US" sz="2000" b="1" dirty="0" err="1"/>
              <a:t>Doxxing</a:t>
            </a:r>
            <a:r>
              <a:rPr lang="en-US" sz="2000" dirty="0"/>
              <a:t>: to search for and publish private or identifying information about a particular individual on the internet, typically with malicious intent.</a:t>
            </a:r>
          </a:p>
        </p:txBody>
      </p:sp>
      <p:sp>
        <p:nvSpPr>
          <p:cNvPr id="5" name="Rectangle 4"/>
          <p:cNvSpPr/>
          <p:nvPr/>
        </p:nvSpPr>
        <p:spPr>
          <a:xfrm>
            <a:off x="955840" y="2380441"/>
            <a:ext cx="10280320" cy="1015663"/>
          </a:xfrm>
          <a:prstGeom prst="rect">
            <a:avLst/>
          </a:prstGeom>
        </p:spPr>
        <p:txBody>
          <a:bodyPr wrap="square">
            <a:spAutoFit/>
          </a:bodyPr>
          <a:lstStyle/>
          <a:p>
            <a:pPr algn="just"/>
            <a:r>
              <a:rPr lang="en-US" sz="2000" b="1" dirty="0"/>
              <a:t>Spear Phishing</a:t>
            </a:r>
            <a:r>
              <a:rPr lang="en-US" sz="2000" dirty="0"/>
              <a:t>: a targeted e-mail that appears to be from an individual or business that the recipient knows. The Phisher may use the recipient’s personal details in order to make the e-mail appear to be legitimate.</a:t>
            </a:r>
          </a:p>
        </p:txBody>
      </p:sp>
      <p:sp>
        <p:nvSpPr>
          <p:cNvPr id="6" name="Rectangle 5"/>
          <p:cNvSpPr/>
          <p:nvPr/>
        </p:nvSpPr>
        <p:spPr>
          <a:xfrm>
            <a:off x="955839" y="5414594"/>
            <a:ext cx="10280320" cy="1015663"/>
          </a:xfrm>
          <a:prstGeom prst="rect">
            <a:avLst/>
          </a:prstGeom>
        </p:spPr>
        <p:txBody>
          <a:bodyPr wrap="square">
            <a:spAutoFit/>
          </a:bodyPr>
          <a:lstStyle/>
          <a:p>
            <a:pPr algn="just"/>
            <a:r>
              <a:rPr lang="en-US" sz="2000" b="1" dirty="0"/>
              <a:t>Watering Hole</a:t>
            </a:r>
            <a:r>
              <a:rPr lang="en-US" sz="2000" dirty="0"/>
              <a:t>: a computer attack strategy in which the victim </a:t>
            </a:r>
            <a:r>
              <a:rPr lang="en-US" sz="2000" dirty="0" smtClean="0"/>
              <a:t>can be identified as belonging </a:t>
            </a:r>
            <a:r>
              <a:rPr lang="en-US" sz="2000" dirty="0"/>
              <a:t>to a particular group (organization, industry, or region). In this attack, the attacker guesses or observes which websites the group or individual often uses and infects one or more of them with malware.</a:t>
            </a:r>
          </a:p>
        </p:txBody>
      </p:sp>
      <p:sp>
        <p:nvSpPr>
          <p:cNvPr id="7" name="Rectangle 6"/>
          <p:cNvSpPr/>
          <p:nvPr/>
        </p:nvSpPr>
        <p:spPr>
          <a:xfrm>
            <a:off x="955840" y="3699602"/>
            <a:ext cx="10280320" cy="400110"/>
          </a:xfrm>
          <a:prstGeom prst="rect">
            <a:avLst/>
          </a:prstGeom>
        </p:spPr>
        <p:txBody>
          <a:bodyPr wrap="square">
            <a:spAutoFit/>
          </a:bodyPr>
          <a:lstStyle/>
          <a:p>
            <a:pPr algn="just"/>
            <a:r>
              <a:rPr lang="en-US" sz="2000" b="1" dirty="0"/>
              <a:t>Open Source Intelligence</a:t>
            </a:r>
            <a:r>
              <a:rPr lang="en-US" sz="2000" dirty="0"/>
              <a:t>: information collected from publicly available sources. </a:t>
            </a:r>
          </a:p>
        </p:txBody>
      </p:sp>
      <p:sp>
        <p:nvSpPr>
          <p:cNvPr id="8" name="Right Triangle 7"/>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755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5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65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15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65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150"/>
                            </p:stCondLst>
                            <p:childTnLst>
                              <p:par>
                                <p:cTn id="21" presetID="9"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p:stCondLst>
                              <p:cond delay="265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087992" y="1352052"/>
            <a:ext cx="8016016" cy="2794996"/>
          </a:xfrm>
          <a:prstGeom prst="rect">
            <a:avLst/>
          </a:prstGeom>
        </p:spPr>
        <p:txBody>
          <a:bodyPr wrap="square">
            <a:spAutoFit/>
          </a:bodyPr>
          <a:lstStyle/>
          <a:p>
            <a:pPr algn="just">
              <a:lnSpc>
                <a:spcPct val="125000"/>
              </a:lnSpc>
              <a:spcAft>
                <a:spcPts val="1000"/>
              </a:spcAft>
            </a:pPr>
            <a:r>
              <a:rPr lang="en-US" sz="2000" kern="100" dirty="0">
                <a:solidFill>
                  <a:srgbClr val="404040"/>
                </a:solidFill>
                <a:ea typeface="Georgia" panose="02040502050405020303" pitchFamily="18" charset="0"/>
                <a:cs typeface="Times New Roman" panose="02020603050405020304" pitchFamily="18" charset="0"/>
              </a:rPr>
              <a:t>Answers to most Password Reset/Challenge Questions can be easily found out. Consider using alternate answers that only you would know</a:t>
            </a:r>
            <a:r>
              <a:rPr lang="en-US" sz="2000" kern="100" dirty="0" smtClean="0">
                <a:solidFill>
                  <a:srgbClr val="404040"/>
                </a:solidFill>
                <a:ea typeface="Georgia" panose="02040502050405020303" pitchFamily="18" charset="0"/>
                <a:cs typeface="Times New Roman" panose="02020603050405020304" pitchFamily="18" charset="0"/>
              </a:rPr>
              <a:t>. </a:t>
            </a:r>
          </a:p>
          <a:p>
            <a:pPr algn="just">
              <a:lnSpc>
                <a:spcPct val="125000"/>
              </a:lnSpc>
              <a:spcAft>
                <a:spcPts val="1000"/>
              </a:spcAft>
            </a:pPr>
            <a:endParaRPr lang="en-US" sz="1000" kern="100" dirty="0" smtClean="0">
              <a:solidFill>
                <a:srgbClr val="404040"/>
              </a:solidFill>
              <a:ea typeface="Georgia" panose="02040502050405020303" pitchFamily="18" charset="0"/>
              <a:cs typeface="Times New Roman" panose="02020603050405020304" pitchFamily="18" charset="0"/>
            </a:endParaRPr>
          </a:p>
          <a:p>
            <a:pPr algn="just">
              <a:lnSpc>
                <a:spcPct val="125000"/>
              </a:lnSpc>
              <a:spcAft>
                <a:spcPts val="1000"/>
              </a:spcAft>
            </a:pPr>
            <a:r>
              <a:rPr lang="en-US" sz="2000" kern="100" dirty="0" smtClean="0">
                <a:solidFill>
                  <a:srgbClr val="404040"/>
                </a:solidFill>
                <a:ea typeface="Georgia" panose="02040502050405020303" pitchFamily="18" charset="0"/>
                <a:cs typeface="Times New Roman" panose="02020603050405020304" pitchFamily="18" charset="0"/>
              </a:rPr>
              <a:t>You can also use a special method for entering your answers that allows you to use common answers in a unique way. One method would be to always move the first letter of each answer to the end of the word.</a:t>
            </a:r>
          </a:p>
          <a:p>
            <a:pPr algn="just">
              <a:lnSpc>
                <a:spcPct val="125000"/>
              </a:lnSpc>
              <a:spcAft>
                <a:spcPts val="1000"/>
              </a:spcAft>
            </a:pPr>
            <a:endParaRPr lang="en-US" sz="1050" kern="100" dirty="0" smtClean="0">
              <a:solidFill>
                <a:srgbClr val="404040"/>
              </a:solidFill>
              <a:ea typeface="Georgia" panose="02040502050405020303" pitchFamily="18" charset="0"/>
              <a:cs typeface="Times New Roman" panose="02020603050405020304" pitchFamily="18" charset="0"/>
            </a:endParaRPr>
          </a:p>
        </p:txBody>
      </p:sp>
      <p:sp>
        <p:nvSpPr>
          <p:cNvPr id="4" name="TextBox 3"/>
          <p:cNvSpPr txBox="1"/>
          <p:nvPr/>
        </p:nvSpPr>
        <p:spPr>
          <a:xfrm>
            <a:off x="0" y="410371"/>
            <a:ext cx="12192000" cy="523220"/>
          </a:xfrm>
          <a:prstGeom prst="rect">
            <a:avLst/>
          </a:prstGeom>
          <a:noFill/>
        </p:spPr>
        <p:txBody>
          <a:bodyPr wrap="square" rtlCol="0">
            <a:spAutoFit/>
          </a:bodyPr>
          <a:lstStyle/>
          <a:p>
            <a:pPr algn="ctr"/>
            <a:r>
              <a:rPr lang="en-US" sz="2800" dirty="0" smtClean="0"/>
              <a:t>Password Reset Challenge Questions</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5868" y="4993945"/>
            <a:ext cx="1590675" cy="1905000"/>
          </a:xfrm>
          <a:prstGeom prst="rect">
            <a:avLst/>
          </a:prstGeom>
        </p:spPr>
      </p:pic>
      <p:sp>
        <p:nvSpPr>
          <p:cNvPr id="6" name="Oval 5"/>
          <p:cNvSpPr/>
          <p:nvPr/>
        </p:nvSpPr>
        <p:spPr>
          <a:xfrm>
            <a:off x="7682012" y="3861667"/>
            <a:ext cx="3840352" cy="7419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My favorite food is ‘</a:t>
            </a:r>
            <a:r>
              <a:rPr lang="en-US" dirty="0" err="1" smtClean="0"/>
              <a:t>icem</a:t>
            </a:r>
            <a:r>
              <a:rPr lang="en-US" dirty="0" smtClean="0"/>
              <a:t>’</a:t>
            </a:r>
            <a:endParaRPr lang="en-US" dirty="0"/>
          </a:p>
        </p:txBody>
      </p:sp>
      <p:sp>
        <p:nvSpPr>
          <p:cNvPr id="7" name="Oval 6"/>
          <p:cNvSpPr/>
          <p:nvPr/>
        </p:nvSpPr>
        <p:spPr>
          <a:xfrm>
            <a:off x="10285447" y="4676431"/>
            <a:ext cx="160421" cy="1656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a:off x="10580708" y="4851471"/>
            <a:ext cx="160421" cy="1656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2087991" y="4147048"/>
            <a:ext cx="7929237" cy="1862048"/>
          </a:xfrm>
          <a:prstGeom prst="rect">
            <a:avLst/>
          </a:prstGeom>
        </p:spPr>
        <p:txBody>
          <a:bodyPr wrap="square">
            <a:spAutoFit/>
          </a:bodyPr>
          <a:lstStyle/>
          <a:p>
            <a:pPr>
              <a:lnSpc>
                <a:spcPct val="125000"/>
              </a:lnSpc>
              <a:spcAft>
                <a:spcPts val="1000"/>
              </a:spcAft>
            </a:pPr>
            <a:r>
              <a:rPr lang="en-US" kern="100" dirty="0">
                <a:solidFill>
                  <a:srgbClr val="404040"/>
                </a:solidFill>
                <a:ea typeface="Georgia" panose="02040502050405020303" pitchFamily="18" charset="0"/>
                <a:cs typeface="Times New Roman" panose="02020603050405020304" pitchFamily="18" charset="0"/>
              </a:rPr>
              <a:t>Examples:</a:t>
            </a:r>
          </a:p>
          <a:p>
            <a:pPr>
              <a:lnSpc>
                <a:spcPct val="125000"/>
              </a:lnSpc>
              <a:spcAft>
                <a:spcPts val="1000"/>
              </a:spcAft>
            </a:pPr>
            <a:r>
              <a:rPr lang="en-US" kern="100" dirty="0">
                <a:solidFill>
                  <a:srgbClr val="404040"/>
                </a:solidFill>
                <a:ea typeface="Georgia" panose="02040502050405020303" pitchFamily="18" charset="0"/>
                <a:cs typeface="Times New Roman" panose="02020603050405020304" pitchFamily="18" charset="0"/>
              </a:rPr>
              <a:t>What is your favorite color? </a:t>
            </a:r>
            <a:r>
              <a:rPr lang="en-US" kern="100" dirty="0" err="1">
                <a:solidFill>
                  <a:srgbClr val="404040"/>
                </a:solidFill>
                <a:ea typeface="Georgia" panose="02040502050405020303" pitchFamily="18" charset="0"/>
                <a:cs typeface="Times New Roman" panose="02020603050405020304" pitchFamily="18" charset="0"/>
              </a:rPr>
              <a:t>reeng</a:t>
            </a:r>
            <a:r>
              <a:rPr lang="en-US" kern="100" dirty="0">
                <a:solidFill>
                  <a:srgbClr val="404040"/>
                </a:solidFill>
                <a:ea typeface="Georgia" panose="02040502050405020303" pitchFamily="18" charset="0"/>
                <a:cs typeface="Times New Roman" panose="02020603050405020304" pitchFamily="18" charset="0"/>
              </a:rPr>
              <a:t>  (green)</a:t>
            </a:r>
          </a:p>
          <a:p>
            <a:pPr>
              <a:lnSpc>
                <a:spcPct val="125000"/>
              </a:lnSpc>
              <a:spcAft>
                <a:spcPts val="1000"/>
              </a:spcAft>
            </a:pPr>
            <a:r>
              <a:rPr lang="en-US" kern="100" dirty="0">
                <a:solidFill>
                  <a:srgbClr val="404040"/>
                </a:solidFill>
                <a:ea typeface="Georgia" panose="02040502050405020303" pitchFamily="18" charset="0"/>
                <a:cs typeface="Times New Roman" panose="02020603050405020304" pitchFamily="18" charset="0"/>
              </a:rPr>
              <a:t>What is your favorite breed of dog? </a:t>
            </a:r>
            <a:r>
              <a:rPr lang="en-US" kern="100" dirty="0" err="1">
                <a:solidFill>
                  <a:srgbClr val="404040"/>
                </a:solidFill>
                <a:ea typeface="Georgia" panose="02040502050405020303" pitchFamily="18" charset="0"/>
                <a:cs typeface="Times New Roman" panose="02020603050405020304" pitchFamily="18" charset="0"/>
              </a:rPr>
              <a:t>ermang</a:t>
            </a:r>
            <a:r>
              <a:rPr lang="en-US" kern="100" dirty="0">
                <a:solidFill>
                  <a:srgbClr val="404040"/>
                </a:solidFill>
                <a:ea typeface="Georgia" panose="02040502050405020303" pitchFamily="18" charset="0"/>
                <a:cs typeface="Times New Roman" panose="02020603050405020304" pitchFamily="18" charset="0"/>
              </a:rPr>
              <a:t> </a:t>
            </a:r>
            <a:r>
              <a:rPr lang="en-US" kern="100" dirty="0" err="1">
                <a:solidFill>
                  <a:srgbClr val="404040"/>
                </a:solidFill>
                <a:ea typeface="Georgia" panose="02040502050405020303" pitchFamily="18" charset="0"/>
                <a:cs typeface="Times New Roman" panose="02020603050405020304" pitchFamily="18" charset="0"/>
              </a:rPr>
              <a:t>hephards</a:t>
            </a:r>
            <a:r>
              <a:rPr lang="en-US" kern="100" dirty="0">
                <a:solidFill>
                  <a:srgbClr val="404040"/>
                </a:solidFill>
                <a:ea typeface="Georgia" panose="02040502050405020303" pitchFamily="18" charset="0"/>
                <a:cs typeface="Times New Roman" panose="02020603050405020304" pitchFamily="18" charset="0"/>
              </a:rPr>
              <a:t> (</a:t>
            </a:r>
            <a:r>
              <a:rPr lang="en-US" kern="100" dirty="0" err="1">
                <a:solidFill>
                  <a:srgbClr val="404040"/>
                </a:solidFill>
                <a:ea typeface="Georgia" panose="02040502050405020303" pitchFamily="18" charset="0"/>
                <a:cs typeface="Times New Roman" panose="02020603050405020304" pitchFamily="18" charset="0"/>
              </a:rPr>
              <a:t>german</a:t>
            </a:r>
            <a:r>
              <a:rPr lang="en-US" kern="100" dirty="0">
                <a:solidFill>
                  <a:srgbClr val="404040"/>
                </a:solidFill>
                <a:ea typeface="Georgia" panose="02040502050405020303" pitchFamily="18" charset="0"/>
                <a:cs typeface="Times New Roman" panose="02020603050405020304" pitchFamily="18" charset="0"/>
              </a:rPr>
              <a:t> shepherd)</a:t>
            </a:r>
          </a:p>
          <a:p>
            <a:pPr>
              <a:lnSpc>
                <a:spcPct val="125000"/>
              </a:lnSpc>
              <a:spcAft>
                <a:spcPts val="1000"/>
              </a:spcAft>
            </a:pPr>
            <a:r>
              <a:rPr lang="en-US" kern="100" dirty="0">
                <a:solidFill>
                  <a:srgbClr val="404040"/>
                </a:solidFill>
                <a:ea typeface="Georgia" panose="02040502050405020303" pitchFamily="18" charset="0"/>
                <a:cs typeface="Times New Roman" panose="02020603050405020304" pitchFamily="18" charset="0"/>
              </a:rPr>
              <a:t>In what city were you born? </a:t>
            </a:r>
            <a:r>
              <a:rPr lang="en-US" kern="100" dirty="0" err="1" smtClean="0">
                <a:solidFill>
                  <a:srgbClr val="404040"/>
                </a:solidFill>
                <a:ea typeface="Georgia" panose="02040502050405020303" pitchFamily="18" charset="0"/>
                <a:cs typeface="Times New Roman" panose="02020603050405020304" pitchFamily="18" charset="0"/>
              </a:rPr>
              <a:t>rlandoo</a:t>
            </a:r>
            <a:r>
              <a:rPr lang="en-US" kern="100" dirty="0" smtClean="0">
                <a:solidFill>
                  <a:srgbClr val="404040"/>
                </a:solidFill>
                <a:ea typeface="Georgia" panose="02040502050405020303" pitchFamily="18" charset="0"/>
                <a:cs typeface="Times New Roman" panose="02020603050405020304" pitchFamily="18" charset="0"/>
              </a:rPr>
              <a:t> </a:t>
            </a:r>
            <a:r>
              <a:rPr lang="en-US" kern="100" dirty="0">
                <a:solidFill>
                  <a:srgbClr val="404040"/>
                </a:solidFill>
                <a:ea typeface="Georgia" panose="02040502050405020303" pitchFamily="18" charset="0"/>
                <a:cs typeface="Times New Roman" panose="02020603050405020304" pitchFamily="18" charset="0"/>
              </a:rPr>
              <a:t>(Orlando)</a:t>
            </a:r>
          </a:p>
        </p:txBody>
      </p:sp>
      <p:sp>
        <p:nvSpPr>
          <p:cNvPr id="10" name="Right Triangle 9"/>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ight Triangle 10"/>
          <p:cNvSpPr/>
          <p:nvPr/>
        </p:nvSpPr>
        <p:spPr>
          <a:xfrm rot="16200000">
            <a:off x="11998511" y="6679300"/>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8534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par>
                          <p:cTn id="17" fill="hold">
                            <p:stCondLst>
                              <p:cond delay="1000"/>
                            </p:stCondLst>
                            <p:childTnLst>
                              <p:par>
                                <p:cTn id="18" presetID="37" presetClass="entr" presetSubtype="0" fill="hold" nodeType="afterEffect">
                                  <p:stCondLst>
                                    <p:cond delay="1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500"/>
                                        <p:tgtEl>
                                          <p:spTgt spid="6"/>
                                        </p:tgtEl>
                                      </p:cBhvr>
                                    </p:animEffect>
                                  </p:childTnLst>
                                </p:cTn>
                              </p:par>
                            </p:childTnLst>
                          </p:cTn>
                        </p:par>
                        <p:par>
                          <p:cTn id="36" fill="hold">
                            <p:stCondLst>
                              <p:cond delay="6000"/>
                            </p:stCondLst>
                            <p:childTnLst>
                              <p:par>
                                <p:cTn id="37" presetID="10" presetClass="exit" presetSubtype="0" fill="hold" grpId="1" nodeType="afterEffect">
                                  <p:stCondLst>
                                    <p:cond delay="6000"/>
                                  </p:stCondLst>
                                  <p:childTnLst>
                                    <p:animEffect transition="out" filter="fade">
                                      <p:cBhvr>
                                        <p:cTn id="38" dur="750"/>
                                        <p:tgtEl>
                                          <p:spTgt spid="8"/>
                                        </p:tgtEl>
                                      </p:cBhvr>
                                    </p:animEffect>
                                    <p:set>
                                      <p:cBhvr>
                                        <p:cTn id="39" dur="1" fill="hold">
                                          <p:stCondLst>
                                            <p:cond delay="749"/>
                                          </p:stCondLst>
                                        </p:cTn>
                                        <p:tgtEl>
                                          <p:spTgt spid="8"/>
                                        </p:tgtEl>
                                        <p:attrNameLst>
                                          <p:attrName>style.visibility</p:attrName>
                                        </p:attrNameLst>
                                      </p:cBhvr>
                                      <p:to>
                                        <p:strVal val="hidden"/>
                                      </p:to>
                                    </p:set>
                                  </p:childTnLst>
                                </p:cTn>
                              </p:par>
                              <p:par>
                                <p:cTn id="40" presetID="10" presetClass="exit" presetSubtype="0" fill="hold" grpId="1" nodeType="withEffect">
                                  <p:stCondLst>
                                    <p:cond delay="6000"/>
                                  </p:stCondLst>
                                  <p:childTnLst>
                                    <p:animEffect transition="out" filter="fade">
                                      <p:cBhvr>
                                        <p:cTn id="41" dur="750"/>
                                        <p:tgtEl>
                                          <p:spTgt spid="7"/>
                                        </p:tgtEl>
                                      </p:cBhvr>
                                    </p:animEffect>
                                    <p:set>
                                      <p:cBhvr>
                                        <p:cTn id="42" dur="1" fill="hold">
                                          <p:stCondLst>
                                            <p:cond delay="749"/>
                                          </p:stCondLst>
                                        </p:cTn>
                                        <p:tgtEl>
                                          <p:spTgt spid="7"/>
                                        </p:tgtEl>
                                        <p:attrNameLst>
                                          <p:attrName>style.visibility</p:attrName>
                                        </p:attrNameLst>
                                      </p:cBhvr>
                                      <p:to>
                                        <p:strVal val="hidden"/>
                                      </p:to>
                                    </p:set>
                                  </p:childTnLst>
                                </p:cTn>
                              </p:par>
                              <p:par>
                                <p:cTn id="43" presetID="10" presetClass="exit" presetSubtype="0" fill="hold" grpId="1" nodeType="withEffect">
                                  <p:stCondLst>
                                    <p:cond delay="6000"/>
                                  </p:stCondLst>
                                  <p:childTnLst>
                                    <p:animEffect transition="out" filter="fade">
                                      <p:cBhvr>
                                        <p:cTn id="44" dur="750"/>
                                        <p:tgtEl>
                                          <p:spTgt spid="6"/>
                                        </p:tgtEl>
                                      </p:cBhvr>
                                    </p:animEffect>
                                    <p:set>
                                      <p:cBhvr>
                                        <p:cTn id="45" dur="1" fill="hold">
                                          <p:stCondLst>
                                            <p:cond delay="749"/>
                                          </p:stCondLst>
                                        </p:cTn>
                                        <p:tgtEl>
                                          <p:spTgt spid="6"/>
                                        </p:tgtEl>
                                        <p:attrNameLst>
                                          <p:attrName>style.visibility</p:attrName>
                                        </p:attrNameLst>
                                      </p:cBhvr>
                                      <p:to>
                                        <p:strVal val="hidden"/>
                                      </p:to>
                                    </p:set>
                                  </p:childTnLst>
                                </p:cTn>
                              </p:par>
                            </p:childTnLst>
                          </p:cTn>
                        </p:par>
                        <p:par>
                          <p:cTn id="46" fill="hold">
                            <p:stCondLst>
                              <p:cond delay="12750"/>
                            </p:stCondLst>
                            <p:childTnLst>
                              <p:par>
                                <p:cTn id="47" presetID="49" presetClass="exit" presetSubtype="0" accel="100000" fill="hold" nodeType="afterEffect">
                                  <p:stCondLst>
                                    <p:cond delay="0"/>
                                  </p:stCondLst>
                                  <p:childTnLst>
                                    <p:anim calcmode="lin" valueType="num">
                                      <p:cBhvr>
                                        <p:cTn id="48" dur="1000"/>
                                        <p:tgtEl>
                                          <p:spTgt spid="5"/>
                                        </p:tgtEl>
                                        <p:attrNameLst>
                                          <p:attrName>ppt_w</p:attrName>
                                        </p:attrNameLst>
                                      </p:cBhvr>
                                      <p:tavLst>
                                        <p:tav tm="0">
                                          <p:val>
                                            <p:strVal val="ppt_w"/>
                                          </p:val>
                                        </p:tav>
                                        <p:tav tm="100000">
                                          <p:val>
                                            <p:fltVal val="0"/>
                                          </p:val>
                                        </p:tav>
                                      </p:tavLst>
                                    </p:anim>
                                    <p:anim calcmode="lin" valueType="num">
                                      <p:cBhvr>
                                        <p:cTn id="49" dur="1000"/>
                                        <p:tgtEl>
                                          <p:spTgt spid="5"/>
                                        </p:tgtEl>
                                        <p:attrNameLst>
                                          <p:attrName>ppt_h</p:attrName>
                                        </p:attrNameLst>
                                      </p:cBhvr>
                                      <p:tavLst>
                                        <p:tav tm="0">
                                          <p:val>
                                            <p:strVal val="ppt_h"/>
                                          </p:val>
                                        </p:tav>
                                        <p:tav tm="100000">
                                          <p:val>
                                            <p:fltVal val="0"/>
                                          </p:val>
                                        </p:tav>
                                      </p:tavLst>
                                    </p:anim>
                                    <p:anim calcmode="lin" valueType="num">
                                      <p:cBhvr>
                                        <p:cTn id="50" dur="1000"/>
                                        <p:tgtEl>
                                          <p:spTgt spid="5"/>
                                        </p:tgtEl>
                                        <p:attrNameLst>
                                          <p:attrName>style.rotation</p:attrName>
                                        </p:attrNameLst>
                                      </p:cBhvr>
                                      <p:tavLst>
                                        <p:tav tm="0">
                                          <p:val>
                                            <p:fltVal val="0"/>
                                          </p:val>
                                        </p:tav>
                                        <p:tav tm="100000">
                                          <p:val>
                                            <p:fltVal val="360"/>
                                          </p:val>
                                        </p:tav>
                                      </p:tavLst>
                                    </p:anim>
                                    <p:animEffect transition="out" filter="fad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childTnLst>
                          </p:cTn>
                        </p:par>
                        <p:par>
                          <p:cTn id="53" fill="hold">
                            <p:stCondLst>
                              <p:cond delay="13750"/>
                            </p:stCondLst>
                            <p:childTnLst>
                              <p:par>
                                <p:cTn id="54" presetID="1"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0" grpId="0" animBg="1"/>
      <p:bldP spid="10" grpId="1"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609483" cy="2078916"/>
          </a:xfrm>
          <a:prstGeom prst="rect">
            <a:avLst/>
          </a:prstGeom>
          <a:ln>
            <a:solidFill>
              <a:schemeClr val="tx1"/>
            </a:solidFill>
          </a:ln>
        </p:spPr>
      </p:pic>
      <p:pic>
        <p:nvPicPr>
          <p:cNvPr id="4" name="Picture 3"/>
          <p:cNvPicPr/>
          <p:nvPr/>
        </p:nvPicPr>
        <p:blipFill rotWithShape="1">
          <a:blip r:embed="rId3">
            <a:extLst>
              <a:ext uri="{28A0092B-C50C-407E-A947-70E740481C1C}">
                <a14:useLocalDpi xmlns:a14="http://schemas.microsoft.com/office/drawing/2010/main" val="0"/>
              </a:ext>
            </a:extLst>
          </a:blip>
          <a:srcRect l="3970" t="1" r="18210" b="32558"/>
          <a:stretch/>
        </p:blipFill>
        <p:spPr bwMode="auto">
          <a:xfrm>
            <a:off x="4982233" y="546183"/>
            <a:ext cx="6671194" cy="3251058"/>
          </a:xfrm>
          <a:prstGeom prst="rect">
            <a:avLst/>
          </a:prstGeom>
          <a:ln>
            <a:solidFill>
              <a:schemeClr val="tx1"/>
            </a:solidFill>
          </a:ln>
          <a:extLst>
            <a:ext uri="{53640926-AAD7-44D8-BBD7-CCE9431645EC}">
              <a14:shadowObscured xmlns:a14="http://schemas.microsoft.com/office/drawing/2010/main"/>
            </a:ext>
          </a:extLst>
        </p:spPr>
      </p:pic>
      <p:sp>
        <p:nvSpPr>
          <p:cNvPr id="3" name="Rectangle 2"/>
          <p:cNvSpPr/>
          <p:nvPr/>
        </p:nvSpPr>
        <p:spPr>
          <a:xfrm>
            <a:off x="804741" y="3424264"/>
            <a:ext cx="9292755" cy="3170099"/>
          </a:xfrm>
          <a:prstGeom prst="rect">
            <a:avLst/>
          </a:prstGeom>
        </p:spPr>
        <p:txBody>
          <a:bodyPr wrap="square">
            <a:spAutoFit/>
          </a:bodyPr>
          <a:lstStyle/>
          <a:p>
            <a:pPr algn="just"/>
            <a:r>
              <a:rPr lang="en-US" sz="2000" b="1" kern="100" dirty="0" smtClean="0">
                <a:solidFill>
                  <a:srgbClr val="404040"/>
                </a:solidFill>
                <a:ea typeface="Georgia" panose="02040502050405020303" pitchFamily="18" charset="0"/>
                <a:cs typeface="Times New Roman" panose="02020603050405020304" pitchFamily="18" charset="0"/>
              </a:rPr>
              <a:t>Facebook Privacy Settings:</a:t>
            </a:r>
          </a:p>
          <a:p>
            <a:pPr algn="just"/>
            <a:endParaRPr lang="en-US" sz="2000" kern="100" dirty="0" smtClean="0">
              <a:solidFill>
                <a:srgbClr val="404040"/>
              </a:solidFill>
              <a:ea typeface="Georgia" panose="02040502050405020303" pitchFamily="18" charset="0"/>
              <a:cs typeface="Times New Roman" panose="02020603050405020304" pitchFamily="18" charset="0"/>
            </a:endParaRPr>
          </a:p>
          <a:p>
            <a:pPr algn="just"/>
            <a:r>
              <a:rPr lang="en-US" sz="2000" kern="100" dirty="0" smtClean="0">
                <a:solidFill>
                  <a:srgbClr val="404040"/>
                </a:solidFill>
                <a:ea typeface="Georgia" panose="02040502050405020303" pitchFamily="18" charset="0"/>
                <a:cs typeface="Times New Roman" panose="02020603050405020304" pitchFamily="18" charset="0"/>
              </a:rPr>
              <a:t>Start </a:t>
            </a:r>
            <a:r>
              <a:rPr lang="en-US" sz="2000" kern="100" dirty="0">
                <a:solidFill>
                  <a:srgbClr val="404040"/>
                </a:solidFill>
                <a:ea typeface="Georgia" panose="02040502050405020303" pitchFamily="18" charset="0"/>
                <a:cs typeface="Times New Roman" panose="02020603050405020304" pitchFamily="18" charset="0"/>
              </a:rPr>
              <a:t>by going to settings, then privacy </a:t>
            </a:r>
            <a:r>
              <a:rPr lang="en-US" sz="2000" kern="100" dirty="0" smtClean="0">
                <a:solidFill>
                  <a:srgbClr val="404040"/>
                </a:solidFill>
                <a:ea typeface="Georgia" panose="02040502050405020303" pitchFamily="18" charset="0"/>
                <a:cs typeface="Times New Roman" panose="02020603050405020304" pitchFamily="18" charset="0"/>
              </a:rPr>
              <a:t>settings </a:t>
            </a:r>
            <a:r>
              <a:rPr lang="en-US" sz="2000" kern="100" dirty="0">
                <a:solidFill>
                  <a:srgbClr val="404040"/>
                </a:solidFill>
                <a:ea typeface="Georgia" panose="02040502050405020303" pitchFamily="18" charset="0"/>
                <a:cs typeface="Times New Roman" panose="02020603050405020304" pitchFamily="18" charset="0"/>
              </a:rPr>
              <a:t>and tools. From here you can </a:t>
            </a:r>
            <a:r>
              <a:rPr lang="en-US" sz="2000" kern="100" dirty="0" smtClean="0">
                <a:solidFill>
                  <a:srgbClr val="404040"/>
                </a:solidFill>
                <a:ea typeface="Georgia" panose="02040502050405020303" pitchFamily="18" charset="0"/>
                <a:cs typeface="Times New Roman" panose="02020603050405020304" pitchFamily="18" charset="0"/>
              </a:rPr>
              <a:t>view </a:t>
            </a:r>
            <a:r>
              <a:rPr lang="en-US" sz="2000" kern="100" dirty="0">
                <a:solidFill>
                  <a:srgbClr val="404040"/>
                </a:solidFill>
                <a:ea typeface="Georgia" panose="02040502050405020303" pitchFamily="18" charset="0"/>
                <a:cs typeface="Times New Roman" panose="02020603050405020304" pitchFamily="18" charset="0"/>
              </a:rPr>
              <a:t>and change your settings, to </a:t>
            </a:r>
            <a:r>
              <a:rPr lang="en-US" sz="2000" kern="100" dirty="0" smtClean="0">
                <a:solidFill>
                  <a:srgbClr val="404040"/>
                </a:solidFill>
                <a:ea typeface="Georgia" panose="02040502050405020303" pitchFamily="18" charset="0"/>
                <a:cs typeface="Times New Roman" panose="02020603050405020304" pitchFamily="18" charset="0"/>
              </a:rPr>
              <a:t>include </a:t>
            </a:r>
            <a:r>
              <a:rPr lang="en-US" sz="2000" kern="100" dirty="0">
                <a:solidFill>
                  <a:srgbClr val="404040"/>
                </a:solidFill>
                <a:ea typeface="Georgia" panose="02040502050405020303" pitchFamily="18" charset="0"/>
                <a:cs typeface="Times New Roman" panose="02020603050405020304" pitchFamily="18" charset="0"/>
              </a:rPr>
              <a:t>“Who can see my stuff?”, “Who can </a:t>
            </a:r>
            <a:r>
              <a:rPr lang="en-US" sz="2000" kern="100" dirty="0" smtClean="0">
                <a:solidFill>
                  <a:srgbClr val="404040"/>
                </a:solidFill>
                <a:ea typeface="Georgia" panose="02040502050405020303" pitchFamily="18" charset="0"/>
                <a:cs typeface="Times New Roman" panose="02020603050405020304" pitchFamily="18" charset="0"/>
              </a:rPr>
              <a:t>contact </a:t>
            </a:r>
            <a:r>
              <a:rPr lang="en-US" sz="2000" kern="100" dirty="0">
                <a:solidFill>
                  <a:srgbClr val="404040"/>
                </a:solidFill>
                <a:ea typeface="Georgia" panose="02040502050405020303" pitchFamily="18" charset="0"/>
                <a:cs typeface="Times New Roman" panose="02020603050405020304" pitchFamily="18" charset="0"/>
              </a:rPr>
              <a:t>me?”, and “Who can look me up?” </a:t>
            </a:r>
            <a:endParaRPr lang="en-US" sz="2000" kern="100" dirty="0" smtClean="0">
              <a:solidFill>
                <a:srgbClr val="404040"/>
              </a:solidFill>
              <a:ea typeface="Georgia" panose="02040502050405020303" pitchFamily="18" charset="0"/>
              <a:cs typeface="Times New Roman" panose="02020603050405020304" pitchFamily="18" charset="0"/>
            </a:endParaRPr>
          </a:p>
          <a:p>
            <a:pPr algn="just"/>
            <a:endParaRPr lang="en-US" sz="2000" kern="100" dirty="0">
              <a:solidFill>
                <a:srgbClr val="404040"/>
              </a:solidFill>
              <a:ea typeface="Georgia" panose="02040502050405020303" pitchFamily="18" charset="0"/>
              <a:cs typeface="Times New Roman" panose="02020603050405020304" pitchFamily="18" charset="0"/>
            </a:endParaRPr>
          </a:p>
          <a:p>
            <a:pPr algn="just"/>
            <a:r>
              <a:rPr lang="en-US" sz="2000" kern="100" dirty="0" smtClean="0">
                <a:solidFill>
                  <a:srgbClr val="404040"/>
                </a:solidFill>
                <a:ea typeface="Georgia" panose="02040502050405020303" pitchFamily="18" charset="0"/>
                <a:cs typeface="Times New Roman" panose="02020603050405020304" pitchFamily="18" charset="0"/>
              </a:rPr>
              <a:t>As </a:t>
            </a:r>
            <a:r>
              <a:rPr lang="en-US" sz="2000" kern="100" dirty="0">
                <a:solidFill>
                  <a:srgbClr val="404040"/>
                </a:solidFill>
                <a:ea typeface="Georgia" panose="02040502050405020303" pitchFamily="18" charset="0"/>
                <a:cs typeface="Times New Roman" panose="02020603050405020304" pitchFamily="18" charset="0"/>
              </a:rPr>
              <a:t>a general rule, it is a good idea to review your setting periodically in case Facebook changed any privacy settings. Review these options carefully, and keep in mind that any “public” settings will be searchable and potentially viewed by third parties who could use any posts or personal information against you. </a:t>
            </a:r>
            <a:endParaRPr lang="en-US" sz="2000" kern="100" dirty="0">
              <a:solidFill>
                <a:srgbClr val="404040"/>
              </a:solidFill>
              <a:effectLst/>
              <a:ea typeface="Georgia" panose="02040502050405020303" pitchFamily="18" charset="0"/>
              <a:cs typeface="Times New Roman" panose="02020603050405020304" pitchFamily="18" charset="0"/>
            </a:endParaRPr>
          </a:p>
        </p:txBody>
      </p:sp>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609483" cy="2078916"/>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5391388" y="751859"/>
            <a:ext cx="6429155" cy="2886387"/>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5391387" y="3853442"/>
            <a:ext cx="6429155" cy="2538025"/>
          </a:xfrm>
          <a:prstGeom prst="rect">
            <a:avLst/>
          </a:prstGeom>
          <a:ln>
            <a:solidFill>
              <a:schemeClr val="tx1"/>
            </a:solidFill>
          </a:ln>
        </p:spPr>
      </p:pic>
      <p:sp>
        <p:nvSpPr>
          <p:cNvPr id="9" name="Rectangle 8"/>
          <p:cNvSpPr/>
          <p:nvPr/>
        </p:nvSpPr>
        <p:spPr>
          <a:xfrm>
            <a:off x="198453" y="1324072"/>
            <a:ext cx="4979834" cy="5324535"/>
          </a:xfrm>
          <a:prstGeom prst="rect">
            <a:avLst/>
          </a:prstGeom>
        </p:spPr>
        <p:txBody>
          <a:bodyPr wrap="square">
            <a:spAutoFit/>
          </a:bodyPr>
          <a:lstStyle/>
          <a:p>
            <a:pPr algn="just"/>
            <a:endParaRPr lang="en-US" sz="2000" kern="100" dirty="0" smtClean="0">
              <a:solidFill>
                <a:srgbClr val="404040"/>
              </a:solidFill>
              <a:ea typeface="Georgia" panose="02040502050405020303" pitchFamily="18" charset="0"/>
              <a:cs typeface="Times New Roman" panose="02020603050405020304" pitchFamily="18" charset="0"/>
            </a:endParaRPr>
          </a:p>
          <a:p>
            <a:pPr algn="r"/>
            <a:r>
              <a:rPr lang="en-US" sz="2000" b="1" kern="100" dirty="0" smtClean="0">
                <a:solidFill>
                  <a:srgbClr val="404040"/>
                </a:solidFill>
                <a:ea typeface="Georgia" panose="02040502050405020303" pitchFamily="18" charset="0"/>
                <a:cs typeface="Times New Roman" panose="02020603050405020304" pitchFamily="18" charset="0"/>
              </a:rPr>
              <a:t>Controlling </a:t>
            </a:r>
            <a:r>
              <a:rPr lang="en-US" sz="2000" b="1" kern="100" dirty="0">
                <a:solidFill>
                  <a:srgbClr val="404040"/>
                </a:solidFill>
                <a:ea typeface="Georgia" panose="02040502050405020303" pitchFamily="18" charset="0"/>
                <a:cs typeface="Times New Roman" panose="02020603050405020304" pitchFamily="18" charset="0"/>
              </a:rPr>
              <a:t>What Friends </a:t>
            </a:r>
            <a:r>
              <a:rPr lang="en-US" sz="2000" b="1" kern="100" dirty="0" smtClean="0">
                <a:solidFill>
                  <a:srgbClr val="404040"/>
                </a:solidFill>
                <a:ea typeface="Georgia" panose="02040502050405020303" pitchFamily="18" charset="0"/>
                <a:cs typeface="Times New Roman" panose="02020603050405020304" pitchFamily="18" charset="0"/>
              </a:rPr>
              <a:t>Post</a:t>
            </a:r>
          </a:p>
          <a:p>
            <a:pPr algn="ctr"/>
            <a:endParaRPr lang="en-US" sz="2000" b="1" kern="100" dirty="0">
              <a:solidFill>
                <a:srgbClr val="404040"/>
              </a:solidFill>
              <a:ea typeface="Georgia" panose="02040502050405020303" pitchFamily="18" charset="0"/>
              <a:cs typeface="Times New Roman" panose="02020603050405020304" pitchFamily="18" charset="0"/>
            </a:endParaRPr>
          </a:p>
          <a:p>
            <a:pPr algn="just"/>
            <a:r>
              <a:rPr lang="en-US" sz="2000" kern="100" dirty="0">
                <a:solidFill>
                  <a:srgbClr val="404040"/>
                </a:solidFill>
                <a:ea typeface="Georgia" panose="02040502050405020303" pitchFamily="18" charset="0"/>
                <a:cs typeface="Times New Roman" panose="02020603050405020304" pitchFamily="18" charset="0"/>
              </a:rPr>
              <a:t>Many Facebook users are unaware that there is an extra step to review what friends post to your wall, before they appear as a part of your profile. To set up this extra security precaution, just follow these steps:</a:t>
            </a:r>
          </a:p>
          <a:p>
            <a:pPr algn="just"/>
            <a:endParaRPr lang="en-US" sz="2000" kern="100" dirty="0" smtClean="0">
              <a:solidFill>
                <a:srgbClr val="404040"/>
              </a:solidFill>
              <a:ea typeface="Georgia" panose="02040502050405020303" pitchFamily="18" charset="0"/>
              <a:cs typeface="Times New Roman" panose="02020603050405020304" pitchFamily="18" charset="0"/>
            </a:endParaRPr>
          </a:p>
          <a:p>
            <a:pPr algn="just"/>
            <a:r>
              <a:rPr lang="en-US" sz="2000" kern="100" dirty="0" smtClean="0">
                <a:solidFill>
                  <a:srgbClr val="404040"/>
                </a:solidFill>
                <a:ea typeface="Georgia" panose="02040502050405020303" pitchFamily="18" charset="0"/>
                <a:cs typeface="Times New Roman" panose="02020603050405020304" pitchFamily="18" charset="0"/>
              </a:rPr>
              <a:t>Go </a:t>
            </a:r>
            <a:r>
              <a:rPr lang="en-US" sz="2000" kern="100" dirty="0">
                <a:solidFill>
                  <a:srgbClr val="404040"/>
                </a:solidFill>
                <a:ea typeface="Georgia" panose="02040502050405020303" pitchFamily="18" charset="0"/>
                <a:cs typeface="Times New Roman" panose="02020603050405020304" pitchFamily="18" charset="0"/>
              </a:rPr>
              <a:t>into “Privacy Settings and Tools”, then to “Timeline and Tagging”, on the left-hand side </a:t>
            </a:r>
            <a:r>
              <a:rPr lang="en-US" sz="2000" kern="100" dirty="0" smtClean="0">
                <a:solidFill>
                  <a:srgbClr val="404040"/>
                </a:solidFill>
                <a:ea typeface="Georgia" panose="02040502050405020303" pitchFamily="18" charset="0"/>
                <a:cs typeface="Times New Roman" panose="02020603050405020304" pitchFamily="18" charset="0"/>
              </a:rPr>
              <a:t>bar.</a:t>
            </a:r>
          </a:p>
          <a:p>
            <a:pPr algn="just"/>
            <a:endParaRPr lang="en-US" sz="2000" kern="100" dirty="0">
              <a:solidFill>
                <a:srgbClr val="404040"/>
              </a:solidFill>
              <a:ea typeface="Georgia" panose="02040502050405020303" pitchFamily="18" charset="0"/>
              <a:cs typeface="Times New Roman" panose="02020603050405020304" pitchFamily="18" charset="0"/>
            </a:endParaRPr>
          </a:p>
          <a:p>
            <a:pPr algn="just"/>
            <a:r>
              <a:rPr lang="en-US" sz="2000" kern="100" dirty="0">
                <a:solidFill>
                  <a:srgbClr val="404040"/>
                </a:solidFill>
                <a:ea typeface="Georgia" panose="02040502050405020303" pitchFamily="18" charset="0"/>
                <a:cs typeface="Times New Roman" panose="02020603050405020304" pitchFamily="18" charset="0"/>
              </a:rPr>
              <a:t>Here, you can edit your settings to review and approve posts before they are added to your profile. </a:t>
            </a:r>
          </a:p>
          <a:p>
            <a:pPr algn="just"/>
            <a:endParaRPr lang="en-US" sz="2000" kern="100" dirty="0">
              <a:solidFill>
                <a:srgbClr val="404040"/>
              </a:solidFill>
              <a:effectLst/>
              <a:ea typeface="Georgia" panose="02040502050405020303" pitchFamily="18" charset="0"/>
              <a:cs typeface="Times New Roman" panose="02020603050405020304" pitchFamily="18" charset="0"/>
            </a:endParaRPr>
          </a:p>
        </p:txBody>
      </p:sp>
      <p:sp>
        <p:nvSpPr>
          <p:cNvPr id="8" name="Right Triangle 7"/>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594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614927" cy="2078916"/>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6897414" y="303062"/>
            <a:ext cx="4170025" cy="1396105"/>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897414" y="1886605"/>
            <a:ext cx="4169664" cy="2040093"/>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6897414" y="4114136"/>
            <a:ext cx="4169664" cy="2493667"/>
          </a:xfrm>
          <a:prstGeom prst="rect">
            <a:avLst/>
          </a:prstGeom>
          <a:ln>
            <a:solidFill>
              <a:schemeClr val="tx1"/>
            </a:solidFill>
          </a:ln>
        </p:spPr>
      </p:pic>
      <p:sp>
        <p:nvSpPr>
          <p:cNvPr id="7" name="Rectangle 6"/>
          <p:cNvSpPr/>
          <p:nvPr/>
        </p:nvSpPr>
        <p:spPr>
          <a:xfrm>
            <a:off x="278547" y="1227220"/>
            <a:ext cx="6174208" cy="5324535"/>
          </a:xfrm>
          <a:prstGeom prst="rect">
            <a:avLst/>
          </a:prstGeom>
        </p:spPr>
        <p:txBody>
          <a:bodyPr wrap="square">
            <a:spAutoFit/>
          </a:bodyPr>
          <a:lstStyle/>
          <a:p>
            <a:pPr algn="r"/>
            <a:r>
              <a:rPr lang="en-US" sz="2000" b="1" kern="100" dirty="0" smtClean="0">
                <a:ea typeface="Georgia" panose="02040502050405020303" pitchFamily="18" charset="0"/>
                <a:cs typeface="Times New Roman" panose="02020603050405020304" pitchFamily="18" charset="0"/>
              </a:rPr>
              <a:t>Security and Privacy on Twitter</a:t>
            </a: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smtClean="0">
                <a:ea typeface="Georgia" panose="02040502050405020303" pitchFamily="18" charset="0"/>
                <a:cs typeface="Times New Roman" panose="02020603050405020304" pitchFamily="18" charset="0"/>
              </a:rPr>
              <a:t>		To </a:t>
            </a:r>
            <a:r>
              <a:rPr lang="en-US" sz="2000" kern="100" dirty="0">
                <a:ea typeface="Georgia" panose="02040502050405020303" pitchFamily="18" charset="0"/>
                <a:cs typeface="Times New Roman" panose="02020603050405020304" pitchFamily="18" charset="0"/>
              </a:rPr>
              <a:t>monitor and change your security </a:t>
            </a:r>
            <a:r>
              <a:rPr lang="en-US" sz="2000" kern="100" dirty="0" smtClean="0">
                <a:ea typeface="Georgia" panose="02040502050405020303" pitchFamily="18" charset="0"/>
                <a:cs typeface="Times New Roman" panose="02020603050405020304" pitchFamily="18" charset="0"/>
              </a:rPr>
              <a:t>and </a:t>
            </a:r>
            <a:r>
              <a:rPr lang="en-US" sz="2000" kern="100" dirty="0">
                <a:ea typeface="Georgia" panose="02040502050405020303" pitchFamily="18" charset="0"/>
                <a:cs typeface="Times New Roman" panose="02020603050405020304" pitchFamily="18" charset="0"/>
              </a:rPr>
              <a:t>privacy settings, first navigate to the cog in the upper right corner of your profile, to the left of the compose tweet button. Next, go down the menu and select “Settings</a:t>
            </a:r>
            <a:r>
              <a:rPr lang="en-US" sz="2000" kern="100" dirty="0" smtClean="0">
                <a:ea typeface="Georgia" panose="02040502050405020303" pitchFamily="18" charset="0"/>
                <a:cs typeface="Times New Roman" panose="02020603050405020304" pitchFamily="18" charset="0"/>
              </a:rPr>
              <a:t>”.</a:t>
            </a: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a:ea typeface="Georgia" panose="02040502050405020303" pitchFamily="18" charset="0"/>
                <a:cs typeface="Times New Roman" panose="02020603050405020304" pitchFamily="18" charset="0"/>
              </a:rPr>
              <a:t>Next, navigate to the left-hand side of the page to select “Security and Privacy</a:t>
            </a:r>
            <a:r>
              <a:rPr lang="en-US" sz="2000" kern="100" dirty="0" smtClean="0">
                <a:ea typeface="Georgia" panose="02040502050405020303" pitchFamily="18" charset="0"/>
                <a:cs typeface="Times New Roman" panose="02020603050405020304" pitchFamily="18" charset="0"/>
              </a:rPr>
              <a:t>”.</a:t>
            </a: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a:ea typeface="Georgia" panose="02040502050405020303" pitchFamily="18" charset="0"/>
                <a:cs typeface="Times New Roman" panose="02020603050405020304" pitchFamily="18" charset="0"/>
              </a:rPr>
              <a:t>From here, you can review your security and privacy settings, to include login verification, and protecting your tweets. “Protecting” your tweets means that only those who you have confirmed to follow you can view your tweets, </a:t>
            </a:r>
            <a:r>
              <a:rPr lang="en-US" sz="2000" kern="100" dirty="0" smtClean="0">
                <a:ea typeface="Georgia" panose="02040502050405020303" pitchFamily="18" charset="0"/>
                <a:cs typeface="Times New Roman" panose="02020603050405020304" pitchFamily="18" charset="0"/>
              </a:rPr>
              <a:t>virtually creating </a:t>
            </a:r>
            <a:r>
              <a:rPr lang="en-US" sz="2000" kern="100" dirty="0">
                <a:ea typeface="Georgia" panose="02040502050405020303" pitchFamily="18" charset="0"/>
                <a:cs typeface="Times New Roman" panose="02020603050405020304" pitchFamily="18" charset="0"/>
              </a:rPr>
              <a:t>a more private Twitter experience</a:t>
            </a:r>
            <a:r>
              <a:rPr lang="en-US" sz="2000" kern="100" dirty="0" smtClean="0">
                <a:ea typeface="Georgia" panose="02040502050405020303" pitchFamily="18" charset="0"/>
                <a:cs typeface="Times New Roman" panose="02020603050405020304" pitchFamily="18" charset="0"/>
              </a:rPr>
              <a:t>.</a:t>
            </a:r>
            <a:endParaRPr lang="en-US" sz="2000" kern="100" dirty="0">
              <a:effectLst/>
              <a:ea typeface="Georgia" panose="02040502050405020303" pitchFamily="18" charset="0"/>
              <a:cs typeface="Times New Roman" panose="02020603050405020304" pitchFamily="18" charset="0"/>
            </a:endParaRPr>
          </a:p>
        </p:txBody>
      </p:sp>
      <p:sp>
        <p:nvSpPr>
          <p:cNvPr id="8" name="Right Triangle 7"/>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75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614927" cy="2078916"/>
          </a:xfrm>
          <a:prstGeom prst="rect">
            <a:avLst/>
          </a:prstGeom>
          <a:ln>
            <a:solidFill>
              <a:schemeClr val="tx1"/>
            </a:solidFill>
          </a:ln>
        </p:spPr>
      </p:pic>
      <p:sp>
        <p:nvSpPr>
          <p:cNvPr id="6" name="Rectangle 5"/>
          <p:cNvSpPr/>
          <p:nvPr/>
        </p:nvSpPr>
        <p:spPr>
          <a:xfrm>
            <a:off x="1363043" y="2078916"/>
            <a:ext cx="9446533" cy="3477875"/>
          </a:xfrm>
          <a:prstGeom prst="rect">
            <a:avLst/>
          </a:prstGeom>
        </p:spPr>
        <p:txBody>
          <a:bodyPr wrap="square">
            <a:spAutoFit/>
          </a:bodyPr>
          <a:lstStyle/>
          <a:p>
            <a:pPr algn="ctr"/>
            <a:r>
              <a:rPr lang="en-US" sz="2000" b="1" kern="100" dirty="0" smtClean="0">
                <a:ea typeface="Georgia" panose="02040502050405020303" pitchFamily="18" charset="0"/>
                <a:cs typeface="Times New Roman" panose="02020603050405020304" pitchFamily="18" charset="0"/>
              </a:rPr>
              <a:t>Sharing </a:t>
            </a:r>
            <a:r>
              <a:rPr lang="en-US" sz="2000" b="1" kern="100" dirty="0">
                <a:ea typeface="Georgia" panose="02040502050405020303" pitchFamily="18" charset="0"/>
                <a:cs typeface="Times New Roman" panose="02020603050405020304" pitchFamily="18" charset="0"/>
              </a:rPr>
              <a:t>your Location in Tweets</a:t>
            </a:r>
          </a:p>
          <a:p>
            <a:pPr algn="just"/>
            <a:r>
              <a:rPr lang="en-US" sz="2000" kern="100" dirty="0" smtClean="0">
                <a:ea typeface="Georgia" panose="02040502050405020303" pitchFamily="18" charset="0"/>
                <a:cs typeface="Times New Roman" panose="02020603050405020304" pitchFamily="18" charset="0"/>
              </a:rPr>
              <a:t>Twitter also lets </a:t>
            </a:r>
            <a:r>
              <a:rPr lang="en-US" sz="2000" kern="100" dirty="0">
                <a:ea typeface="Georgia" panose="02040502050405020303" pitchFamily="18" charset="0"/>
                <a:cs typeface="Times New Roman" panose="02020603050405020304" pitchFamily="18" charset="0"/>
              </a:rPr>
              <a:t>you control </a:t>
            </a:r>
            <a:r>
              <a:rPr lang="en-US" sz="2000" kern="100" dirty="0" smtClean="0">
                <a:ea typeface="Georgia" panose="02040502050405020303" pitchFamily="18" charset="0"/>
                <a:cs typeface="Times New Roman" panose="02020603050405020304" pitchFamily="18" charset="0"/>
              </a:rPr>
              <a:t>whether you share, </a:t>
            </a:r>
            <a:r>
              <a:rPr lang="en-US" sz="2000" kern="100" dirty="0">
                <a:ea typeface="Georgia" panose="02040502050405020303" pitchFamily="18" charset="0"/>
                <a:cs typeface="Times New Roman" panose="02020603050405020304" pitchFamily="18" charset="0"/>
              </a:rPr>
              <a:t>or not </a:t>
            </a:r>
            <a:r>
              <a:rPr lang="en-US" sz="2000" kern="100" dirty="0" smtClean="0">
                <a:ea typeface="Georgia" panose="02040502050405020303" pitchFamily="18" charset="0"/>
                <a:cs typeface="Times New Roman" panose="02020603050405020304" pitchFamily="18" charset="0"/>
              </a:rPr>
              <a:t>share, </a:t>
            </a:r>
            <a:r>
              <a:rPr lang="en-US" sz="2000" kern="100" dirty="0">
                <a:ea typeface="Georgia" panose="02040502050405020303" pitchFamily="18" charset="0"/>
                <a:cs typeface="Times New Roman" panose="02020603050405020304" pitchFamily="18" charset="0"/>
              </a:rPr>
              <a:t>your location from where you are sending your tweets. </a:t>
            </a:r>
            <a:r>
              <a:rPr lang="en-US" sz="2000" kern="100" dirty="0" smtClean="0">
                <a:ea typeface="Georgia" panose="02040502050405020303" pitchFamily="18" charset="0"/>
                <a:cs typeface="Times New Roman" panose="02020603050405020304" pitchFamily="18" charset="0"/>
              </a:rPr>
              <a:t>It </a:t>
            </a:r>
            <a:r>
              <a:rPr lang="en-US" sz="2000" kern="100" dirty="0">
                <a:ea typeface="Georgia" panose="02040502050405020303" pitchFamily="18" charset="0"/>
                <a:cs typeface="Times New Roman" panose="02020603050405020304" pitchFamily="18" charset="0"/>
              </a:rPr>
              <a:t>is important to keep in mind that you may not know all of your followers and pinpointing your exact whereabouts in real-time may be a safety issue. </a:t>
            </a:r>
            <a:endParaRPr lang="en-US" sz="2000" kern="100" dirty="0" smtClean="0">
              <a:ea typeface="Georgia" panose="02040502050405020303" pitchFamily="18" charset="0"/>
              <a:cs typeface="Times New Roman" panose="02020603050405020304" pitchFamily="18" charset="0"/>
            </a:endParaRP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smtClean="0">
                <a:ea typeface="Georgia" panose="02040502050405020303" pitchFamily="18" charset="0"/>
                <a:cs typeface="Times New Roman" panose="02020603050405020304" pitchFamily="18" charset="0"/>
              </a:rPr>
              <a:t>To </a:t>
            </a:r>
            <a:r>
              <a:rPr lang="en-US" sz="2000" kern="100" dirty="0">
                <a:ea typeface="Georgia" panose="02040502050405020303" pitchFamily="18" charset="0"/>
                <a:cs typeface="Times New Roman" panose="02020603050405020304" pitchFamily="18" charset="0"/>
              </a:rPr>
              <a:t>select or unselect this option</a:t>
            </a:r>
            <a:r>
              <a:rPr lang="en-US" sz="2000" kern="100" dirty="0" smtClean="0">
                <a:ea typeface="Georgia" panose="02040502050405020303" pitchFamily="18" charset="0"/>
                <a:cs typeface="Times New Roman" panose="02020603050405020304" pitchFamily="18" charset="0"/>
              </a:rPr>
              <a:t>, you can go to the </a:t>
            </a:r>
            <a:r>
              <a:rPr lang="en-US" sz="2000" kern="100" dirty="0">
                <a:ea typeface="Georgia" panose="02040502050405020303" pitchFamily="18" charset="0"/>
                <a:cs typeface="Times New Roman" panose="02020603050405020304" pitchFamily="18" charset="0"/>
              </a:rPr>
              <a:t>Security and Privacy settings page, scroll down to </a:t>
            </a:r>
            <a:r>
              <a:rPr lang="en-US" sz="2000" kern="100" dirty="0" smtClean="0">
                <a:ea typeface="Georgia" panose="02040502050405020303" pitchFamily="18" charset="0"/>
                <a:cs typeface="Times New Roman" panose="02020603050405020304" pitchFamily="18" charset="0"/>
              </a:rPr>
              <a:t>“</a:t>
            </a:r>
            <a:r>
              <a:rPr lang="en-US" sz="2000" kern="100" dirty="0">
                <a:ea typeface="Georgia" panose="02040502050405020303" pitchFamily="18" charset="0"/>
                <a:cs typeface="Times New Roman" panose="02020603050405020304" pitchFamily="18" charset="0"/>
              </a:rPr>
              <a:t>Tweet Location” and “Add a location to my Tweets”. From here you can also delete all your location information from past </a:t>
            </a:r>
            <a:r>
              <a:rPr lang="en-US" sz="2000" kern="100" dirty="0" smtClean="0">
                <a:ea typeface="Georgia" panose="02040502050405020303" pitchFamily="18" charset="0"/>
                <a:cs typeface="Times New Roman" panose="02020603050405020304" pitchFamily="18" charset="0"/>
              </a:rPr>
              <a:t>tweets.</a:t>
            </a: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smtClean="0">
                <a:ea typeface="Georgia" panose="02040502050405020303" pitchFamily="18" charset="0"/>
                <a:cs typeface="Times New Roman" panose="02020603050405020304" pitchFamily="18" charset="0"/>
              </a:rPr>
              <a:t>Another </a:t>
            </a:r>
            <a:r>
              <a:rPr lang="en-US" sz="2000" kern="100" dirty="0">
                <a:ea typeface="Georgia" panose="02040502050405020303" pitchFamily="18" charset="0"/>
                <a:cs typeface="Times New Roman" panose="02020603050405020304" pitchFamily="18" charset="0"/>
              </a:rPr>
              <a:t>security option you can exercise on this page is to let others find you by your email address, or to unselect this option</a:t>
            </a:r>
            <a:r>
              <a:rPr lang="en-US" sz="2000" kern="100" dirty="0" smtClean="0">
                <a:ea typeface="Georgia" panose="02040502050405020303" pitchFamily="18" charset="0"/>
                <a:cs typeface="Times New Roman" panose="02020603050405020304" pitchFamily="18" charset="0"/>
              </a:rPr>
              <a:t>.</a:t>
            </a:r>
            <a:endParaRPr lang="en-US" sz="2000" kern="100" dirty="0">
              <a:effectLst/>
              <a:ea typeface="Georgia" panose="02040502050405020303" pitchFamily="18" charset="0"/>
              <a:cs typeface="Times New Roman" panose="02020603050405020304" pitchFamily="18" charset="0"/>
            </a:endParaRPr>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544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614927" cy="2078916"/>
          </a:xfrm>
          <a:prstGeom prst="rect">
            <a:avLst/>
          </a:prstGeom>
          <a:ln>
            <a:solidFill>
              <a:schemeClr val="tx1"/>
            </a:solidFill>
          </a:ln>
        </p:spPr>
      </p:pic>
      <p:sp>
        <p:nvSpPr>
          <p:cNvPr id="7" name="Rectangle 6"/>
          <p:cNvSpPr/>
          <p:nvPr/>
        </p:nvSpPr>
        <p:spPr>
          <a:xfrm>
            <a:off x="1312242" y="2078916"/>
            <a:ext cx="9446533" cy="3170099"/>
          </a:xfrm>
          <a:prstGeom prst="rect">
            <a:avLst/>
          </a:prstGeom>
        </p:spPr>
        <p:txBody>
          <a:bodyPr wrap="square">
            <a:spAutoFit/>
          </a:bodyPr>
          <a:lstStyle/>
          <a:p>
            <a:pPr algn="ctr"/>
            <a:r>
              <a:rPr lang="en-US" sz="2000" b="1" kern="100" dirty="0" smtClean="0">
                <a:ea typeface="Georgia" panose="02040502050405020303" pitchFamily="18" charset="0"/>
                <a:cs typeface="Times New Roman" panose="02020603050405020304" pitchFamily="18" charset="0"/>
              </a:rPr>
              <a:t>Other </a:t>
            </a:r>
            <a:r>
              <a:rPr lang="en-US" sz="2000" b="1" kern="100" dirty="0">
                <a:ea typeface="Georgia" panose="02040502050405020303" pitchFamily="18" charset="0"/>
                <a:cs typeface="Times New Roman" panose="02020603050405020304" pitchFamily="18" charset="0"/>
              </a:rPr>
              <a:t>Personal Information</a:t>
            </a:r>
          </a:p>
          <a:p>
            <a:pPr algn="just"/>
            <a:r>
              <a:rPr lang="en-US" sz="2000" kern="100" dirty="0">
                <a:ea typeface="Georgia" panose="02040502050405020303" pitchFamily="18" charset="0"/>
                <a:cs typeface="Times New Roman" panose="02020603050405020304" pitchFamily="18" charset="0"/>
              </a:rPr>
              <a:t>Another thing to consider when creating or maintaining your Twitter profile is to be cautious about what personal information you share. This includes contact information such as phone numbers and email addresses that internet criminals or SPAM bots could use against you. </a:t>
            </a:r>
            <a:endParaRPr lang="en-US" sz="2000" kern="100" dirty="0" smtClean="0">
              <a:ea typeface="Georgia" panose="02040502050405020303" pitchFamily="18" charset="0"/>
              <a:cs typeface="Times New Roman" panose="02020603050405020304" pitchFamily="18" charset="0"/>
            </a:endParaRPr>
          </a:p>
          <a:p>
            <a:pPr algn="just"/>
            <a:endParaRPr lang="en-US" sz="2000" kern="100" dirty="0">
              <a:ea typeface="Georgia" panose="02040502050405020303" pitchFamily="18" charset="0"/>
              <a:cs typeface="Times New Roman" panose="02020603050405020304" pitchFamily="18" charset="0"/>
            </a:endParaRPr>
          </a:p>
          <a:p>
            <a:pPr algn="just"/>
            <a:r>
              <a:rPr lang="en-US" sz="2000" kern="100" dirty="0" smtClean="0">
                <a:ea typeface="Georgia" panose="02040502050405020303" pitchFamily="18" charset="0"/>
                <a:cs typeface="Times New Roman" panose="02020603050405020304" pitchFamily="18" charset="0"/>
              </a:rPr>
              <a:t>Twitter </a:t>
            </a:r>
            <a:r>
              <a:rPr lang="en-US" sz="2000" kern="100" dirty="0">
                <a:ea typeface="Georgia" panose="02040502050405020303" pitchFamily="18" charset="0"/>
                <a:cs typeface="Times New Roman" panose="02020603050405020304" pitchFamily="18" charset="0"/>
              </a:rPr>
              <a:t>automatically does NOT share your email address, but opportunities to share personal info include editing your bio as well as any individual tweet. </a:t>
            </a:r>
            <a:r>
              <a:rPr lang="en-US" sz="2000" kern="100" dirty="0" smtClean="0">
                <a:ea typeface="Georgia" panose="02040502050405020303" pitchFamily="18" charset="0"/>
                <a:cs typeface="Times New Roman" panose="02020603050405020304" pitchFamily="18" charset="0"/>
              </a:rPr>
              <a:t>You can review </a:t>
            </a:r>
            <a:r>
              <a:rPr lang="en-US" sz="2000" kern="100" dirty="0">
                <a:ea typeface="Georgia" panose="02040502050405020303" pitchFamily="18" charset="0"/>
                <a:cs typeface="Times New Roman" panose="02020603050405020304" pitchFamily="18" charset="0"/>
              </a:rPr>
              <a:t>or edit your </a:t>
            </a:r>
            <a:r>
              <a:rPr lang="en-US" sz="2000" kern="100" dirty="0" smtClean="0">
                <a:ea typeface="Georgia" panose="02040502050405020303" pitchFamily="18" charset="0"/>
                <a:cs typeface="Times New Roman" panose="02020603050405020304" pitchFamily="18" charset="0"/>
              </a:rPr>
              <a:t>bio by selecting “</a:t>
            </a:r>
            <a:r>
              <a:rPr lang="en-US" sz="2000" kern="100" dirty="0">
                <a:ea typeface="Georgia" panose="02040502050405020303" pitchFamily="18" charset="0"/>
                <a:cs typeface="Times New Roman" panose="02020603050405020304" pitchFamily="18" charset="0"/>
              </a:rPr>
              <a:t>Me” on the main navigation </a:t>
            </a:r>
            <a:r>
              <a:rPr lang="en-US" sz="2000" kern="100" dirty="0" smtClean="0">
                <a:ea typeface="Georgia" panose="02040502050405020303" pitchFamily="18" charset="0"/>
                <a:cs typeface="Times New Roman" panose="02020603050405020304" pitchFamily="18" charset="0"/>
              </a:rPr>
              <a:t>bar and then </a:t>
            </a:r>
            <a:r>
              <a:rPr lang="en-US" sz="2000" kern="100" dirty="0">
                <a:ea typeface="Georgia" panose="02040502050405020303" pitchFamily="18" charset="0"/>
                <a:cs typeface="Times New Roman" panose="02020603050405020304" pitchFamily="18" charset="0"/>
              </a:rPr>
              <a:t>“Edit profile</a:t>
            </a:r>
            <a:r>
              <a:rPr lang="en-US" sz="2000" kern="100" dirty="0" smtClean="0">
                <a:ea typeface="Georgia" panose="02040502050405020303" pitchFamily="18" charset="0"/>
                <a:cs typeface="Times New Roman" panose="02020603050405020304" pitchFamily="18" charset="0"/>
              </a:rPr>
              <a:t>”.</a:t>
            </a:r>
            <a:endParaRPr lang="en-US" sz="2000" kern="100" dirty="0">
              <a:ea typeface="Georgia" panose="02040502050405020303" pitchFamily="18" charset="0"/>
              <a:cs typeface="Times New Roman" panose="02020603050405020304" pitchFamily="18" charset="0"/>
            </a:endParaRPr>
          </a:p>
          <a:p>
            <a:pPr algn="just"/>
            <a:endParaRPr lang="en-US" sz="2000" kern="100" dirty="0">
              <a:ea typeface="Georgia" panose="02040502050405020303" pitchFamily="18" charset="0"/>
              <a:cs typeface="Times New Roman" panose="02020603050405020304" pitchFamily="18" charset="0"/>
            </a:endParaRPr>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2524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9500937" y="2466733"/>
            <a:ext cx="3056503" cy="2634916"/>
            <a:chOff x="9500937" y="2466733"/>
            <a:chExt cx="3056503" cy="2634916"/>
          </a:xfrm>
        </p:grpSpPr>
        <p:sp>
          <p:nvSpPr>
            <p:cNvPr id="8" name="Hexagon 7"/>
            <p:cNvSpPr/>
            <p:nvPr/>
          </p:nvSpPr>
          <p:spPr>
            <a:xfrm>
              <a:off x="9500937" y="2466733"/>
              <a:ext cx="3056503" cy="2634916"/>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0221726" y="2768636"/>
              <a:ext cx="1633870" cy="2103302"/>
            </a:xfrm>
            <a:prstGeom prst="rect">
              <a:avLst/>
            </a:prstGeom>
            <a:ln>
              <a:noFill/>
            </a:ln>
          </p:spPr>
        </p:pic>
      </p:grpSp>
      <p:grpSp>
        <p:nvGrpSpPr>
          <p:cNvPr id="4" name="Group 3"/>
          <p:cNvGrpSpPr/>
          <p:nvPr/>
        </p:nvGrpSpPr>
        <p:grpSpPr>
          <a:xfrm>
            <a:off x="9500937" y="-204279"/>
            <a:ext cx="3056503" cy="2634916"/>
            <a:chOff x="9500937" y="-204279"/>
            <a:chExt cx="3056503" cy="2634916"/>
          </a:xfrm>
        </p:grpSpPr>
        <p:sp>
          <p:nvSpPr>
            <p:cNvPr id="7" name="Hexagon 6"/>
            <p:cNvSpPr/>
            <p:nvPr/>
          </p:nvSpPr>
          <p:spPr>
            <a:xfrm>
              <a:off x="9500937" y="-204279"/>
              <a:ext cx="3056503" cy="2634916"/>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2" name="Picture 11"/>
            <p:cNvPicPr>
              <a:picLocks noChangeAspect="1"/>
            </p:cNvPicPr>
            <p:nvPr/>
          </p:nvPicPr>
          <p:blipFill rotWithShape="1">
            <a:blip r:embed="rId3"/>
            <a:srcRect l="30336" r="27174"/>
            <a:stretch/>
          </p:blipFill>
          <p:spPr>
            <a:xfrm>
              <a:off x="10347959" y="198779"/>
              <a:ext cx="1381404" cy="1828800"/>
            </a:xfrm>
            <a:prstGeom prst="rect">
              <a:avLst/>
            </a:prstGeom>
          </p:spPr>
        </p:pic>
      </p:grpSp>
      <p:sp>
        <p:nvSpPr>
          <p:cNvPr id="13" name="TextBox 12"/>
          <p:cNvSpPr txBox="1"/>
          <p:nvPr/>
        </p:nvSpPr>
        <p:spPr>
          <a:xfrm>
            <a:off x="644664" y="2430637"/>
            <a:ext cx="6133667" cy="1631216"/>
          </a:xfrm>
          <a:prstGeom prst="rect">
            <a:avLst/>
          </a:prstGeom>
          <a:noFill/>
        </p:spPr>
        <p:txBody>
          <a:bodyPr wrap="square" rtlCol="0">
            <a:spAutoFit/>
          </a:bodyPr>
          <a:lstStyle/>
          <a:p>
            <a:pPr algn="ctr"/>
            <a:r>
              <a:rPr lang="en-US" sz="2000" b="1" dirty="0" smtClean="0">
                <a:latin typeface="Calibri" panose="020F0502020204030204" pitchFamily="34" charset="0"/>
              </a:rPr>
              <a:t>REMEMBER!</a:t>
            </a:r>
          </a:p>
          <a:p>
            <a:pPr algn="just"/>
            <a:endParaRPr lang="en-US" sz="2000" dirty="0" smtClean="0">
              <a:latin typeface="Calibri" panose="020F0502020204030204" pitchFamily="34" charset="0"/>
            </a:endParaRPr>
          </a:p>
          <a:p>
            <a:pPr algn="just"/>
            <a:r>
              <a:rPr lang="en-US" sz="2000" dirty="0" smtClean="0">
                <a:latin typeface="Calibri" panose="020F0502020204030204" pitchFamily="34" charset="0"/>
              </a:rPr>
              <a:t>Social Media sites are constantly updating their terms of service and page settings. Make sure you stay up to date with how each site stores and shares your information.</a:t>
            </a:r>
          </a:p>
        </p:txBody>
      </p:sp>
      <p:grpSp>
        <p:nvGrpSpPr>
          <p:cNvPr id="10" name="Group 9"/>
          <p:cNvGrpSpPr/>
          <p:nvPr/>
        </p:nvGrpSpPr>
        <p:grpSpPr>
          <a:xfrm>
            <a:off x="7038474" y="3820287"/>
            <a:ext cx="3056503" cy="2634916"/>
            <a:chOff x="7038474" y="3820287"/>
            <a:chExt cx="3056503" cy="2634916"/>
          </a:xfrm>
        </p:grpSpPr>
        <p:sp>
          <p:nvSpPr>
            <p:cNvPr id="9" name="Hexagon 8"/>
            <p:cNvSpPr/>
            <p:nvPr/>
          </p:nvSpPr>
          <p:spPr>
            <a:xfrm>
              <a:off x="7038474" y="3820287"/>
              <a:ext cx="3056503" cy="2634916"/>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819" y="4223345"/>
              <a:ext cx="1595810" cy="1828800"/>
            </a:xfrm>
            <a:prstGeom prst="rect">
              <a:avLst/>
            </a:prstGeom>
          </p:spPr>
        </p:pic>
      </p:grpSp>
      <p:grpSp>
        <p:nvGrpSpPr>
          <p:cNvPr id="3" name="Group 2"/>
          <p:cNvGrpSpPr/>
          <p:nvPr/>
        </p:nvGrpSpPr>
        <p:grpSpPr>
          <a:xfrm>
            <a:off x="7038474" y="1113179"/>
            <a:ext cx="3056503" cy="2634916"/>
            <a:chOff x="7038474" y="1113179"/>
            <a:chExt cx="3056503" cy="2634916"/>
          </a:xfrm>
        </p:grpSpPr>
        <p:sp>
          <p:nvSpPr>
            <p:cNvPr id="6" name="Hexagon 5"/>
            <p:cNvSpPr/>
            <p:nvPr/>
          </p:nvSpPr>
          <p:spPr>
            <a:xfrm>
              <a:off x="7038474" y="1113179"/>
              <a:ext cx="3056503" cy="2634916"/>
            </a:xfrm>
            <a:prstGeom prst="hexag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762" y="1241917"/>
              <a:ext cx="1846480" cy="2377440"/>
            </a:xfrm>
            <a:prstGeom prst="rect">
              <a:avLst/>
            </a:prstGeom>
          </p:spPr>
        </p:pic>
      </p:grpSp>
      <p:sp>
        <p:nvSpPr>
          <p:cNvPr id="16" name="Right Triangle 15"/>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67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75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25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060527"/>
            <a:ext cx="12191999" cy="707886"/>
          </a:xfrm>
          <a:prstGeom prst="rect">
            <a:avLst/>
          </a:prstGeom>
          <a:noFill/>
        </p:spPr>
        <p:txBody>
          <a:bodyPr wrap="square" rtlCol="0">
            <a:spAutoFit/>
          </a:bodyPr>
          <a:lstStyle/>
          <a:p>
            <a:pPr algn="ctr"/>
            <a:r>
              <a:rPr lang="en-US" sz="4000" dirty="0" smtClean="0"/>
              <a:t>Don’t Forget…</a:t>
            </a:r>
          </a:p>
        </p:txBody>
      </p:sp>
      <p:sp>
        <p:nvSpPr>
          <p:cNvPr id="3" name="Rectangle 2"/>
          <p:cNvSpPr/>
          <p:nvPr/>
        </p:nvSpPr>
        <p:spPr>
          <a:xfrm>
            <a:off x="2309921" y="2502477"/>
            <a:ext cx="7572155" cy="3785652"/>
          </a:xfrm>
          <a:prstGeom prst="rect">
            <a:avLst/>
          </a:prstGeom>
        </p:spPr>
        <p:txBody>
          <a:bodyPr wrap="square">
            <a:spAutoFit/>
          </a:bodyPr>
          <a:lstStyle/>
          <a:p>
            <a:pPr algn="just"/>
            <a:r>
              <a:rPr lang="en-US" sz="2000" dirty="0" smtClean="0"/>
              <a:t>How many people used to use a site like </a:t>
            </a:r>
            <a:r>
              <a:rPr lang="en-US" sz="2000" dirty="0" err="1" smtClean="0"/>
              <a:t>MySpace</a:t>
            </a:r>
            <a:r>
              <a:rPr lang="en-US" sz="2000" dirty="0" smtClean="0"/>
              <a:t> and then transitioned to Facebook?</a:t>
            </a:r>
          </a:p>
          <a:p>
            <a:pPr algn="just"/>
            <a:endParaRPr lang="en-US" sz="2000" dirty="0" smtClean="0"/>
          </a:p>
          <a:p>
            <a:pPr algn="just"/>
            <a:r>
              <a:rPr lang="en-US" sz="2000" dirty="0"/>
              <a:t>Did you remove all of your information from the previous site?</a:t>
            </a:r>
          </a:p>
          <a:p>
            <a:pPr algn="just"/>
            <a:endParaRPr lang="en-US" sz="2000" dirty="0"/>
          </a:p>
          <a:p>
            <a:pPr algn="just"/>
            <a:r>
              <a:rPr lang="en-US" sz="2000" dirty="0" smtClean="0"/>
              <a:t>Are there sites out there with your info that you can no longer access, e.g. Yahoo’s </a:t>
            </a:r>
            <a:r>
              <a:rPr lang="en-US" sz="2000" dirty="0" err="1" smtClean="0"/>
              <a:t>GeoCities</a:t>
            </a:r>
            <a:r>
              <a:rPr lang="en-US" sz="2000" dirty="0" smtClean="0"/>
              <a:t>?</a:t>
            </a:r>
          </a:p>
          <a:p>
            <a:pPr algn="just"/>
            <a:endParaRPr lang="en-US" sz="2000" dirty="0"/>
          </a:p>
          <a:p>
            <a:pPr algn="just"/>
            <a:r>
              <a:rPr lang="en-US" sz="2000" dirty="0" smtClean="0"/>
              <a:t>How many dating or personals sites did you register for that could still be actively broadcasting your info?</a:t>
            </a:r>
          </a:p>
          <a:p>
            <a:pPr algn="just"/>
            <a:endParaRPr lang="en-US" sz="2000" dirty="0"/>
          </a:p>
          <a:p>
            <a:pPr algn="just"/>
            <a:r>
              <a:rPr lang="en-US" sz="2000" dirty="0" smtClean="0"/>
              <a:t>Take the time to look up these old sites and remove whatever you can.</a:t>
            </a:r>
            <a:endParaRPr lang="en-US" sz="2000" dirty="0"/>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937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73723"/>
            <a:ext cx="12192000" cy="5710553"/>
          </a:xfrm>
          <a:prstGeom prst="rect">
            <a:avLst/>
          </a:prstGeom>
        </p:spPr>
      </p:pic>
      <p:sp>
        <p:nvSpPr>
          <p:cNvPr id="2" name="TextBox 1"/>
          <p:cNvSpPr txBox="1"/>
          <p:nvPr/>
        </p:nvSpPr>
        <p:spPr>
          <a:xfrm>
            <a:off x="0" y="547179"/>
            <a:ext cx="12191999" cy="707886"/>
          </a:xfrm>
          <a:prstGeom prst="rect">
            <a:avLst/>
          </a:prstGeom>
          <a:noFill/>
        </p:spPr>
        <p:txBody>
          <a:bodyPr wrap="square" rtlCol="0">
            <a:spAutoFit/>
          </a:bodyPr>
          <a:lstStyle/>
          <a:p>
            <a:pPr algn="ctr"/>
            <a:r>
              <a:rPr lang="en-US" sz="4000" dirty="0" smtClean="0"/>
              <a:t>One Last Thought….</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6271" y="2021305"/>
            <a:ext cx="2264870" cy="3200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941" y="2021305"/>
            <a:ext cx="3214873" cy="3200400"/>
          </a:xfrm>
          <a:prstGeom prst="rect">
            <a:avLst/>
          </a:prstGeom>
        </p:spPr>
      </p:pic>
      <p:sp>
        <p:nvSpPr>
          <p:cNvPr id="8" name="TextBox 7"/>
          <p:cNvSpPr txBox="1"/>
          <p:nvPr/>
        </p:nvSpPr>
        <p:spPr>
          <a:xfrm>
            <a:off x="4302963" y="2686653"/>
            <a:ext cx="918841" cy="1862048"/>
          </a:xfrm>
          <a:prstGeom prst="rect">
            <a:avLst/>
          </a:prstGeom>
          <a:noFill/>
        </p:spPr>
        <p:txBody>
          <a:bodyPr wrap="none" rtlCol="0">
            <a:spAutoFit/>
          </a:bodyPr>
          <a:lstStyle/>
          <a:p>
            <a:r>
              <a:rPr lang="en-US" sz="11500" b="1" dirty="0" smtClean="0"/>
              <a:t>+</a:t>
            </a:r>
            <a:endParaRPr lang="en-US" sz="11500" b="1" dirty="0"/>
          </a:p>
        </p:txBody>
      </p:sp>
      <p:sp>
        <p:nvSpPr>
          <p:cNvPr id="9" name="TextBox 8"/>
          <p:cNvSpPr txBox="1"/>
          <p:nvPr/>
        </p:nvSpPr>
        <p:spPr>
          <a:xfrm>
            <a:off x="9516647" y="2686653"/>
            <a:ext cx="918841" cy="1862048"/>
          </a:xfrm>
          <a:prstGeom prst="rect">
            <a:avLst/>
          </a:prstGeom>
          <a:noFill/>
        </p:spPr>
        <p:txBody>
          <a:bodyPr wrap="none" rtlCol="0">
            <a:spAutoFit/>
          </a:bodyPr>
          <a:lstStyle/>
          <a:p>
            <a:r>
              <a:rPr lang="en-US" sz="11500" b="1" dirty="0" smtClean="0"/>
              <a:t>=</a:t>
            </a:r>
            <a:endParaRPr lang="en-US" sz="11500" b="1"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65" y="761999"/>
            <a:ext cx="4483100" cy="5334000"/>
          </a:xfrm>
          <a:prstGeom prst="rect">
            <a:avLst/>
          </a:prstGeom>
          <a:ln w="38100">
            <a:solidFill>
              <a:schemeClr val="tx1"/>
            </a:solidFill>
          </a:ln>
        </p:spPr>
      </p:pic>
      <p:sp>
        <p:nvSpPr>
          <p:cNvPr id="12" name="TextBox 11"/>
          <p:cNvSpPr txBox="1"/>
          <p:nvPr/>
        </p:nvSpPr>
        <p:spPr>
          <a:xfrm>
            <a:off x="5859941" y="-4578871"/>
            <a:ext cx="5870646" cy="492443"/>
          </a:xfrm>
          <a:prstGeom prst="rect">
            <a:avLst/>
          </a:prstGeom>
          <a:noFill/>
        </p:spPr>
        <p:txBody>
          <a:bodyPr wrap="none" rtlCol="0">
            <a:spAutoFit/>
          </a:bodyPr>
          <a:lstStyle/>
          <a:p>
            <a:r>
              <a:rPr lang="en-US" sz="2600" dirty="0" smtClean="0"/>
              <a:t>Remember that the Internet never forgets</a:t>
            </a:r>
            <a:endParaRPr lang="en-US" sz="2600" dirty="0"/>
          </a:p>
        </p:txBody>
      </p:sp>
      <p:sp>
        <p:nvSpPr>
          <p:cNvPr id="13" name="TextBox 12"/>
          <p:cNvSpPr txBox="1"/>
          <p:nvPr/>
        </p:nvSpPr>
        <p:spPr>
          <a:xfrm>
            <a:off x="5859941" y="-3603986"/>
            <a:ext cx="5870646" cy="1292662"/>
          </a:xfrm>
          <a:prstGeom prst="rect">
            <a:avLst/>
          </a:prstGeom>
          <a:noFill/>
        </p:spPr>
        <p:txBody>
          <a:bodyPr wrap="square" rtlCol="0">
            <a:spAutoFit/>
          </a:bodyPr>
          <a:lstStyle/>
          <a:p>
            <a:r>
              <a:rPr lang="en-US" sz="2600" dirty="0" smtClean="0"/>
              <a:t>Take a moment to imagine how connected the digital world will be 10 or 20 years from now</a:t>
            </a:r>
            <a:endParaRPr lang="en-US" sz="2600" dirty="0"/>
          </a:p>
        </p:txBody>
      </p:sp>
      <p:sp>
        <p:nvSpPr>
          <p:cNvPr id="3" name="TextBox 2"/>
          <p:cNvSpPr txBox="1"/>
          <p:nvPr/>
        </p:nvSpPr>
        <p:spPr>
          <a:xfrm>
            <a:off x="5629173" y="2186516"/>
            <a:ext cx="6101414" cy="2585323"/>
          </a:xfrm>
          <a:prstGeom prst="rect">
            <a:avLst/>
          </a:prstGeom>
          <a:noFill/>
        </p:spPr>
        <p:txBody>
          <a:bodyPr wrap="square" rtlCol="0">
            <a:spAutoFit/>
          </a:bodyPr>
          <a:lstStyle/>
          <a:p>
            <a:r>
              <a:rPr lang="en-US" dirty="0" smtClean="0"/>
              <a:t>Social Media has steadily moved towards being the de facto method for broadcasting major life change announcements, such as births.</a:t>
            </a:r>
          </a:p>
          <a:p>
            <a:endParaRPr lang="en-US" dirty="0"/>
          </a:p>
          <a:p>
            <a:r>
              <a:rPr lang="en-US" dirty="0" smtClean="0"/>
              <a:t>Birth announcements often contain a plethora of information that would normally be considered to be </a:t>
            </a:r>
            <a:r>
              <a:rPr lang="en-US" dirty="0"/>
              <a:t>S</a:t>
            </a:r>
            <a:r>
              <a:rPr lang="en-US" dirty="0" smtClean="0"/>
              <a:t>ensitive PII.</a:t>
            </a:r>
          </a:p>
          <a:p>
            <a:endParaRPr lang="en-US" dirty="0"/>
          </a:p>
          <a:p>
            <a:r>
              <a:rPr lang="en-US" dirty="0" smtClean="0"/>
              <a:t>Keep in mind that this information will continue to be easily accessible 18+ years later.</a:t>
            </a:r>
          </a:p>
        </p:txBody>
      </p:sp>
      <p:sp>
        <p:nvSpPr>
          <p:cNvPr id="14" name="Right Triangle 1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ight Triangle 14"/>
          <p:cNvSpPr/>
          <p:nvPr/>
        </p:nvSpPr>
        <p:spPr>
          <a:xfrm rot="16200000">
            <a:off x="12009143" y="6679299"/>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ight Triangle 15"/>
          <p:cNvSpPr/>
          <p:nvPr/>
        </p:nvSpPr>
        <p:spPr>
          <a:xfrm rot="16200000">
            <a:off x="12009143" y="6679299"/>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ight Triangle 16"/>
          <p:cNvSpPr/>
          <p:nvPr/>
        </p:nvSpPr>
        <p:spPr>
          <a:xfrm rot="16200000">
            <a:off x="12009142" y="6679298"/>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815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5"/>
                                        </p:tgtEl>
                                        <p:attrNameLst>
                                          <p:attrName>ppt_x</p:attrName>
                                          <p:attrName>ppt_y</p:attrName>
                                        </p:attrNameLst>
                                      </p:cBhvr>
                                    </p:animMotion>
                                  </p:childTnLst>
                                </p:cTn>
                              </p:par>
                              <p:par>
                                <p:cTn id="11" presetID="1" presetClass="exit"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childTnLst>
                          </p:cTn>
                        </p:par>
                        <p:par>
                          <p:cTn id="17" fill="hold">
                            <p:stCondLst>
                              <p:cond delay="3000"/>
                            </p:stCondLst>
                            <p:childTnLst>
                              <p:par>
                                <p:cTn id="18" presetID="10" presetClass="entr" presetSubtype="0" fill="hold"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4000"/>
                            </p:stCondLst>
                            <p:childTnLst>
                              <p:par>
                                <p:cTn id="22" presetID="10" presetClass="entr" presetSubtype="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750"/>
                                        <p:tgtEl>
                                          <p:spTgt spid="9"/>
                                        </p:tgtEl>
                                      </p:cBhvr>
                                    </p:animEffect>
                                  </p:childTnLst>
                                </p:cTn>
                              </p:par>
                            </p:childTnLst>
                          </p:cTn>
                        </p:par>
                        <p:par>
                          <p:cTn id="25" fill="hold">
                            <p:stCondLst>
                              <p:cond delay="500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par>
                          <p:cTn id="47" fill="hold">
                            <p:stCondLst>
                              <p:cond delay="500"/>
                            </p:stCondLst>
                            <p:childTnLst>
                              <p:par>
                                <p:cTn id="48" presetID="50" presetClass="entr" presetSubtype="0" decel="100000" fill="hold" nodeType="afterEffect">
                                  <p:stCondLst>
                                    <p:cond delay="25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strVal val="#ppt_w+.3"/>
                                          </p:val>
                                        </p:tav>
                                        <p:tav tm="100000">
                                          <p:val>
                                            <p:strVal val="#ppt_w"/>
                                          </p:val>
                                        </p:tav>
                                      </p:tavLst>
                                    </p:anim>
                                    <p:anim calcmode="lin" valueType="num">
                                      <p:cBhvr>
                                        <p:cTn id="51" dur="1000" fill="hold"/>
                                        <p:tgtEl>
                                          <p:spTgt spid="10"/>
                                        </p:tgtEl>
                                        <p:attrNameLst>
                                          <p:attrName>ppt_h</p:attrName>
                                        </p:attrNameLst>
                                      </p:cBhvr>
                                      <p:tavLst>
                                        <p:tav tm="0">
                                          <p:val>
                                            <p:strVal val="#ppt_h"/>
                                          </p:val>
                                        </p:tav>
                                        <p:tav tm="100000">
                                          <p:val>
                                            <p:strVal val="#ppt_h"/>
                                          </p:val>
                                        </p:tav>
                                      </p:tavLst>
                                    </p:anim>
                                    <p:animEffect transition="in" filter="fade">
                                      <p:cBhvr>
                                        <p:cTn id="52" dur="1000"/>
                                        <p:tgtEl>
                                          <p:spTgt spid="10"/>
                                        </p:tgtEl>
                                      </p:cBhvr>
                                    </p:animEffect>
                                  </p:childTnLst>
                                </p:cTn>
                              </p:par>
                            </p:childTnLst>
                          </p:cTn>
                        </p:par>
                        <p:par>
                          <p:cTn id="53" fill="hold">
                            <p:stCondLst>
                              <p:cond delay="1750"/>
                            </p:stCondLst>
                            <p:childTnLst>
                              <p:par>
                                <p:cTn id="54" presetID="1"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par>
                          <p:cTn id="63" fill="hold">
                            <p:stCondLst>
                              <p:cond delay="500"/>
                            </p:stCondLst>
                            <p:childTnLst>
                              <p:par>
                                <p:cTn id="64" presetID="17" presetClass="entr" presetSubtype="10" fill="hold" nodeType="afterEffect">
                                  <p:stCondLst>
                                    <p:cond delay="25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strVal val="#ppt_h"/>
                                          </p:val>
                                        </p:tav>
                                        <p:tav tm="100000">
                                          <p:val>
                                            <p:strVal val="#ppt_h"/>
                                          </p:val>
                                        </p:tav>
                                      </p:tavLst>
                                    </p:anim>
                                  </p:childTnLst>
                                </p:cTn>
                              </p:par>
                              <p:par>
                                <p:cTn id="68" presetID="10" presetClass="entr" presetSubtype="0" fill="hold" grpId="0" nodeType="withEffect">
                                  <p:stCondLst>
                                    <p:cond delay="25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750"/>
                                        <p:tgtEl>
                                          <p:spTgt spid="3"/>
                                        </p:tgtEl>
                                      </p:cBhvr>
                                    </p:animEffect>
                                  </p:childTnLst>
                                </p:cTn>
                              </p:par>
                            </p:childTnLst>
                          </p:cTn>
                        </p:par>
                        <p:par>
                          <p:cTn id="71" fill="hold">
                            <p:stCondLst>
                              <p:cond delay="1500"/>
                            </p:stCondLst>
                            <p:childTnLst>
                              <p:par>
                                <p:cTn id="72" presetID="1"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3" grpId="0"/>
      <p:bldP spid="14" grpId="0" animBg="1"/>
      <p:bldP spid="14" grpId="1" animBg="1"/>
      <p:bldP spid="15" grpId="0" animBg="1"/>
      <p:bldP spid="15" grpId="1" animBg="1"/>
      <p:bldP spid="16" grpId="0" animBg="1"/>
      <p:bldP spid="16" grpId="1"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 y="1487909"/>
            <a:ext cx="12191999" cy="707886"/>
          </a:xfrm>
          <a:prstGeom prst="rect">
            <a:avLst/>
          </a:prstGeom>
          <a:noFill/>
        </p:spPr>
        <p:txBody>
          <a:bodyPr wrap="square" rtlCol="0">
            <a:spAutoFit/>
          </a:bodyPr>
          <a:lstStyle/>
          <a:p>
            <a:pPr algn="ctr"/>
            <a:r>
              <a:rPr lang="en-US" sz="4000" dirty="0" smtClean="0"/>
              <a:t>Additional Risks</a:t>
            </a:r>
          </a:p>
        </p:txBody>
      </p:sp>
      <p:sp>
        <p:nvSpPr>
          <p:cNvPr id="3" name="Rectangle 2"/>
          <p:cNvSpPr/>
          <p:nvPr/>
        </p:nvSpPr>
        <p:spPr>
          <a:xfrm>
            <a:off x="1754516" y="2782469"/>
            <a:ext cx="8682967" cy="1938992"/>
          </a:xfrm>
          <a:prstGeom prst="rect">
            <a:avLst/>
          </a:prstGeom>
        </p:spPr>
        <p:txBody>
          <a:bodyPr wrap="square">
            <a:spAutoFit/>
          </a:bodyPr>
          <a:lstStyle/>
          <a:p>
            <a:pPr algn="just"/>
            <a:r>
              <a:rPr lang="en-US" sz="2000" dirty="0" smtClean="0"/>
              <a:t>There are many other internet and information system risks that could potentially affect you. As Social Media and the Internet of Things expands we will continue to see a further integration of these technologies into our everyday lives.</a:t>
            </a:r>
          </a:p>
          <a:p>
            <a:pPr algn="just"/>
            <a:endParaRPr lang="en-US" sz="2000" dirty="0"/>
          </a:p>
          <a:p>
            <a:pPr algn="just"/>
            <a:r>
              <a:rPr lang="en-US" sz="2000" dirty="0" smtClean="0"/>
              <a:t>Taking the time to educate yourself, and keeping up to date with changing security issues, can help ensure the safety of you and your loved ones.</a:t>
            </a:r>
            <a:endParaRPr lang="en-US" sz="2000" dirty="0"/>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499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838200"/>
            <a:ext cx="12192000" cy="523220"/>
          </a:xfrm>
          <a:prstGeom prst="rect">
            <a:avLst/>
          </a:prstGeom>
          <a:noFill/>
        </p:spPr>
        <p:txBody>
          <a:bodyPr wrap="square" rtlCol="0">
            <a:spAutoFit/>
          </a:bodyPr>
          <a:lstStyle/>
          <a:p>
            <a:pPr algn="ctr"/>
            <a:r>
              <a:rPr lang="en-US" sz="2800" dirty="0" smtClean="0">
                <a:latin typeface="Cambria" pitchFamily="18" charset="0"/>
              </a:rPr>
              <a:t>Anatomy of a Social Media Network</a:t>
            </a:r>
            <a:endParaRPr lang="en-US" sz="2800" dirty="0">
              <a:latin typeface="Cambria" pitchFamily="18" charset="0"/>
            </a:endParaRPr>
          </a:p>
        </p:txBody>
      </p:sp>
      <p:sp>
        <p:nvSpPr>
          <p:cNvPr id="7" name="TextBox 6"/>
          <p:cNvSpPr txBox="1"/>
          <p:nvPr/>
        </p:nvSpPr>
        <p:spPr>
          <a:xfrm>
            <a:off x="2221774" y="2005025"/>
            <a:ext cx="7751135" cy="1015663"/>
          </a:xfrm>
          <a:prstGeom prst="rect">
            <a:avLst/>
          </a:prstGeom>
          <a:noFill/>
        </p:spPr>
        <p:txBody>
          <a:bodyPr wrap="square" rtlCol="0">
            <a:spAutoFit/>
          </a:bodyPr>
          <a:lstStyle/>
          <a:p>
            <a:pPr algn="just"/>
            <a:r>
              <a:rPr lang="en-US" sz="2000" dirty="0" smtClean="0"/>
              <a:t>A Social Media Network consists of a </a:t>
            </a:r>
            <a:r>
              <a:rPr lang="en-US" sz="2000" dirty="0"/>
              <a:t>dedicated website or other application that enables users to communicate with each other by posting information, comments, messages, images, </a:t>
            </a:r>
            <a:r>
              <a:rPr lang="en-US" sz="2000" dirty="0" smtClean="0"/>
              <a:t>or other information.</a:t>
            </a:r>
          </a:p>
        </p:txBody>
      </p:sp>
      <p:pic>
        <p:nvPicPr>
          <p:cNvPr id="8" name="Picture 7"/>
          <p:cNvPicPr>
            <a:picLocks noChangeAspect="1"/>
          </p:cNvPicPr>
          <p:nvPr/>
        </p:nvPicPr>
        <p:blipFill>
          <a:blip r:embed="rId4"/>
          <a:stretch>
            <a:fillRect/>
          </a:stretch>
        </p:blipFill>
        <p:spPr>
          <a:xfrm>
            <a:off x="4934610" y="3768995"/>
            <a:ext cx="2322777" cy="2255716"/>
          </a:xfrm>
          <a:prstGeom prst="rect">
            <a:avLst/>
          </a:prstGeom>
        </p:spPr>
      </p:pic>
      <p:sp>
        <p:nvSpPr>
          <p:cNvPr id="9" name="TextBox 8"/>
          <p:cNvSpPr txBox="1"/>
          <p:nvPr/>
        </p:nvSpPr>
        <p:spPr>
          <a:xfrm>
            <a:off x="955840" y="4403210"/>
            <a:ext cx="10280319" cy="707886"/>
          </a:xfrm>
          <a:prstGeom prst="rect">
            <a:avLst/>
          </a:prstGeom>
          <a:noFill/>
        </p:spPr>
        <p:txBody>
          <a:bodyPr wrap="square" rtlCol="0">
            <a:spAutoFit/>
          </a:bodyPr>
          <a:lstStyle/>
          <a:p>
            <a:pPr algn="just"/>
            <a:r>
              <a:rPr lang="en-US" sz="2000" b="1" dirty="0" smtClean="0"/>
              <a:t>Six </a:t>
            </a:r>
            <a:r>
              <a:rPr lang="en-US" sz="2000" b="1" dirty="0"/>
              <a:t>Degrees of </a:t>
            </a:r>
            <a:r>
              <a:rPr lang="en-US" sz="2000" b="1" dirty="0" smtClean="0"/>
              <a:t>Separation</a:t>
            </a:r>
            <a:r>
              <a:rPr lang="en-US" sz="2000" dirty="0" smtClean="0"/>
              <a:t>: </a:t>
            </a:r>
            <a:r>
              <a:rPr lang="en-US" sz="2000" dirty="0"/>
              <a:t>the theory that every individual can be linked to any other person through </a:t>
            </a:r>
            <a:r>
              <a:rPr lang="en-US" sz="2000" dirty="0" smtClean="0"/>
              <a:t>a chain </a:t>
            </a:r>
            <a:r>
              <a:rPr lang="en-US" sz="2000" dirty="0"/>
              <a:t>of no more than 5 acquaintances</a:t>
            </a:r>
            <a:r>
              <a:rPr lang="en-US" sz="2000" dirty="0" smtClean="0"/>
              <a:t>.</a:t>
            </a:r>
          </a:p>
        </p:txBody>
      </p:sp>
      <p:sp>
        <p:nvSpPr>
          <p:cNvPr id="10" name="Rectangle 9"/>
          <p:cNvSpPr/>
          <p:nvPr/>
        </p:nvSpPr>
        <p:spPr>
          <a:xfrm>
            <a:off x="0" y="461311"/>
            <a:ext cx="12192000" cy="584775"/>
          </a:xfrm>
          <a:prstGeom prst="rect">
            <a:avLst/>
          </a:prstGeom>
        </p:spPr>
        <p:txBody>
          <a:bodyPr wrap="square">
            <a:spAutoFit/>
          </a:bodyPr>
          <a:lstStyle/>
          <a:p>
            <a:pPr algn="ctr"/>
            <a:r>
              <a:rPr lang="en-US" sz="3200" b="1" dirty="0" smtClean="0"/>
              <a:t>Definitions and Terms</a:t>
            </a:r>
            <a:endParaRPr lang="en-US" sz="3200" b="1" dirty="0"/>
          </a:p>
        </p:txBody>
      </p:sp>
      <p:sp>
        <p:nvSpPr>
          <p:cNvPr id="11" name="Rectangle 10"/>
          <p:cNvSpPr/>
          <p:nvPr/>
        </p:nvSpPr>
        <p:spPr>
          <a:xfrm>
            <a:off x="957182" y="1369057"/>
            <a:ext cx="10280320" cy="707886"/>
          </a:xfrm>
          <a:prstGeom prst="rect">
            <a:avLst/>
          </a:prstGeom>
        </p:spPr>
        <p:txBody>
          <a:bodyPr wrap="square">
            <a:spAutoFit/>
          </a:bodyPr>
          <a:lstStyle/>
          <a:p>
            <a:pPr algn="just"/>
            <a:r>
              <a:rPr lang="en-US" sz="2000" b="1" dirty="0"/>
              <a:t>Doxing or </a:t>
            </a:r>
            <a:r>
              <a:rPr lang="en-US" sz="2000" b="1" dirty="0" err="1"/>
              <a:t>Doxxing</a:t>
            </a:r>
            <a:r>
              <a:rPr lang="en-US" sz="2000" dirty="0"/>
              <a:t>: to search for and publish private or identifying information about a particular individual on the internet, typically with malicious intent.</a:t>
            </a:r>
          </a:p>
        </p:txBody>
      </p:sp>
      <p:sp>
        <p:nvSpPr>
          <p:cNvPr id="12" name="Rectangle 11"/>
          <p:cNvSpPr/>
          <p:nvPr/>
        </p:nvSpPr>
        <p:spPr>
          <a:xfrm>
            <a:off x="955840" y="2380441"/>
            <a:ext cx="10280320" cy="1015663"/>
          </a:xfrm>
          <a:prstGeom prst="rect">
            <a:avLst/>
          </a:prstGeom>
        </p:spPr>
        <p:txBody>
          <a:bodyPr wrap="square">
            <a:spAutoFit/>
          </a:bodyPr>
          <a:lstStyle/>
          <a:p>
            <a:pPr algn="just"/>
            <a:r>
              <a:rPr lang="en-US" sz="2000" b="1" dirty="0"/>
              <a:t>Spear Phishing</a:t>
            </a:r>
            <a:r>
              <a:rPr lang="en-US" sz="2000" dirty="0"/>
              <a:t>: a targeted e-mail that appears to be from an individual or business that the recipient knows. The Phisher may use the recipient’s personal details in order to make the e-mail appear to be legitimate.</a:t>
            </a:r>
          </a:p>
        </p:txBody>
      </p:sp>
      <p:sp>
        <p:nvSpPr>
          <p:cNvPr id="13" name="Rectangle 12"/>
          <p:cNvSpPr/>
          <p:nvPr/>
        </p:nvSpPr>
        <p:spPr>
          <a:xfrm>
            <a:off x="955839" y="5414594"/>
            <a:ext cx="10280320" cy="1015663"/>
          </a:xfrm>
          <a:prstGeom prst="rect">
            <a:avLst/>
          </a:prstGeom>
        </p:spPr>
        <p:txBody>
          <a:bodyPr wrap="square">
            <a:spAutoFit/>
          </a:bodyPr>
          <a:lstStyle/>
          <a:p>
            <a:pPr algn="just"/>
            <a:r>
              <a:rPr lang="en-US" sz="2000" b="1" dirty="0"/>
              <a:t>Watering Hole</a:t>
            </a:r>
            <a:r>
              <a:rPr lang="en-US" sz="2000" dirty="0"/>
              <a:t>: a computer attack strategy in which the victim </a:t>
            </a:r>
            <a:r>
              <a:rPr lang="en-US" sz="2000" dirty="0" smtClean="0"/>
              <a:t>can be identified as belonging </a:t>
            </a:r>
            <a:r>
              <a:rPr lang="en-US" sz="2000" dirty="0"/>
              <a:t>to a particular group (organization, industry, or region). In this attack, the attacker guesses or observes which websites the group or individual often uses and infects one or more of them with malware.</a:t>
            </a:r>
          </a:p>
        </p:txBody>
      </p:sp>
      <p:sp>
        <p:nvSpPr>
          <p:cNvPr id="14" name="Rectangle 13"/>
          <p:cNvSpPr/>
          <p:nvPr/>
        </p:nvSpPr>
        <p:spPr>
          <a:xfrm>
            <a:off x="955840" y="3699602"/>
            <a:ext cx="10280320" cy="400110"/>
          </a:xfrm>
          <a:prstGeom prst="rect">
            <a:avLst/>
          </a:prstGeom>
        </p:spPr>
        <p:txBody>
          <a:bodyPr wrap="square">
            <a:spAutoFit/>
          </a:bodyPr>
          <a:lstStyle/>
          <a:p>
            <a:pPr algn="just"/>
            <a:r>
              <a:rPr lang="en-US" sz="2000" b="1" dirty="0"/>
              <a:t>Open Source Intelligence</a:t>
            </a:r>
            <a:r>
              <a:rPr lang="en-US" sz="2000" dirty="0"/>
              <a:t>: information collected from publicly available sources. </a:t>
            </a:r>
          </a:p>
        </p:txBody>
      </p:sp>
      <p:pic>
        <p:nvPicPr>
          <p:cNvPr id="2"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376"/>
            <a:ext cx="23518011" cy="6880376"/>
          </a:xfrm>
          <a:prstGeom prst="rect">
            <a:avLst/>
          </a:prstGeom>
        </p:spPr>
      </p:pic>
      <p:sp>
        <p:nvSpPr>
          <p:cNvPr id="17" name="Right Triangle 16"/>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Triangle 17"/>
          <p:cNvSpPr/>
          <p:nvPr/>
        </p:nvSpPr>
        <p:spPr>
          <a:xfrm rot="16200000">
            <a:off x="12010845" y="6682683"/>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71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750" fill="hold"/>
                                        <p:tgtEl>
                                          <p:spTgt spid="2"/>
                                        </p:tgtEl>
                                        <p:attrNameLst>
                                          <p:attrName>ppt_x</p:attrName>
                                        </p:attrNameLst>
                                      </p:cBhvr>
                                      <p:tavLst>
                                        <p:tav tm="0">
                                          <p:val>
                                            <p:strVal val="0-#ppt_w/2"/>
                                          </p:val>
                                        </p:tav>
                                        <p:tav tm="100000">
                                          <p:val>
                                            <p:strVal val="#ppt_x"/>
                                          </p:val>
                                        </p:tav>
                                      </p:tavLst>
                                    </p:anim>
                                    <p:anim calcmode="lin" valueType="num">
                                      <p:cBhvr additive="base">
                                        <p:cTn id="8" dur="4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4750"/>
                            </p:stCondLst>
                            <p:childTnLst>
                              <p:par>
                                <p:cTn id="10" presetID="22" presetClass="exit" presetSubtype="8" fill="hold" nodeType="afterEffect">
                                  <p:stCondLst>
                                    <p:cond delay="250"/>
                                  </p:stCondLst>
                                  <p:childTnLst>
                                    <p:animEffect transition="out" filter="wipe(left)">
                                      <p:cBhvr>
                                        <p:cTn id="11" dur="1500"/>
                                        <p:tgtEl>
                                          <p:spTgt spid="2"/>
                                        </p:tgtEl>
                                      </p:cBhvr>
                                    </p:animEffect>
                                    <p:set>
                                      <p:cBhvr>
                                        <p:cTn id="12" dur="1" fill="hold">
                                          <p:stCondLst>
                                            <p:cond delay="1499"/>
                                          </p:stCondLst>
                                        </p:cTn>
                                        <p:tgtEl>
                                          <p:spTgt spid="2"/>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22" presetClass="exit" presetSubtype="8" fill="hold" grpId="0" nodeType="withEffect">
                                  <p:stCondLst>
                                    <p:cond delay="0"/>
                                  </p:stCondLst>
                                  <p:childTnLst>
                                    <p:animEffect transition="out" filter="wipe(left)">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22" presetClass="exit" presetSubtype="8" fill="hold" grpId="0" nodeType="withEffect">
                                  <p:stCondLst>
                                    <p:cond delay="0"/>
                                  </p:stCondLst>
                                  <p:childTnLst>
                                    <p:animEffect transition="out" filter="wipe(left)">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22" presetClass="exit" presetSubtype="8" fill="hold" grpId="0" nodeType="withEffect">
                                  <p:stCondLst>
                                    <p:cond delay="0"/>
                                  </p:stCondLst>
                                  <p:childTnLst>
                                    <p:animEffect transition="out" filter="wipe(left)">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6"/>
                                        </p:tgtEl>
                                      </p:cBhvr>
                                      <p:by x="150000" y="150000"/>
                                    </p:animScale>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par>
                          <p:cTn id="46" fill="hold">
                            <p:stCondLst>
                              <p:cond delay="2000"/>
                            </p:stCondLst>
                            <p:childTnLst>
                              <p:par>
                                <p:cTn id="47" presetID="52" presetClass="entr" presetSubtype="0"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Scale>
                                      <p:cBhvr>
                                        <p:cTn id="4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5"/>
                                        </p:tgtEl>
                                        <p:attrNameLst>
                                          <p:attrName>ppt_x</p:attrName>
                                          <p:attrName>ppt_y</p:attrName>
                                        </p:attrNameLst>
                                      </p:cBhvr>
                                    </p:animMotion>
                                    <p:animEffect transition="in" filter="fade">
                                      <p:cBhvr>
                                        <p:cTn id="51" dur="1000"/>
                                        <p:tgtEl>
                                          <p:spTgt spid="5"/>
                                        </p:tgtEl>
                                      </p:cBhvr>
                                    </p:animEffect>
                                  </p:childTnLst>
                                </p:cTn>
                              </p:par>
                            </p:childTnLst>
                          </p:cTn>
                        </p:par>
                        <p:par>
                          <p:cTn id="52" fill="hold">
                            <p:stCondLst>
                              <p:cond delay="3000"/>
                            </p:stCondLst>
                            <p:childTnLst>
                              <p:par>
                                <p:cTn id="53" presetID="52"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Scale>
                                      <p:cBhvr>
                                        <p:cTn id="5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7"/>
                                        </p:tgtEl>
                                        <p:attrNameLst>
                                          <p:attrName>ppt_x</p:attrName>
                                          <p:attrName>ppt_y</p:attrName>
                                        </p:attrNameLst>
                                      </p:cBhvr>
                                    </p:animMotion>
                                    <p:animEffect transition="in" filter="fade">
                                      <p:cBhvr>
                                        <p:cTn id="57" dur="1000"/>
                                        <p:tgtEl>
                                          <p:spTgt spid="7"/>
                                        </p:tgtEl>
                                      </p:cBhvr>
                                    </p:animEffect>
                                  </p:childTnLst>
                                </p:cTn>
                              </p:par>
                            </p:childTnLst>
                          </p:cTn>
                        </p:par>
                        <p:par>
                          <p:cTn id="58" fill="hold">
                            <p:stCondLst>
                              <p:cond delay="4000"/>
                            </p:stCondLst>
                            <p:childTnLst>
                              <p:par>
                                <p:cTn id="59" presetID="52"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Scale>
                                      <p:cBhvr>
                                        <p:cTn id="6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8"/>
                                        </p:tgtEl>
                                        <p:attrNameLst>
                                          <p:attrName>ppt_x</p:attrName>
                                          <p:attrName>ppt_y</p:attrName>
                                        </p:attrNameLst>
                                      </p:cBhvr>
                                    </p:animMotion>
                                    <p:animEffect transition="in" filter="fade">
                                      <p:cBhvr>
                                        <p:cTn id="63" dur="1000"/>
                                        <p:tgtEl>
                                          <p:spTgt spid="8"/>
                                        </p:tgtEl>
                                      </p:cBhvr>
                                    </p:animEffect>
                                  </p:childTnLst>
                                </p:cTn>
                              </p:par>
                            </p:childTnLst>
                          </p:cTn>
                        </p:par>
                        <p:par>
                          <p:cTn id="64" fill="hold">
                            <p:stCondLst>
                              <p:cond delay="5000"/>
                            </p:stCondLst>
                            <p:childTnLst>
                              <p:par>
                                <p:cTn id="65" presetID="1"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3" grpId="0"/>
      <p:bldP spid="14" grpId="0"/>
      <p:bldP spid="17" grpId="0" animBg="1"/>
      <p:bldP spid="17" grpId="1"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 y="786162"/>
            <a:ext cx="12191999" cy="707886"/>
          </a:xfrm>
          <a:prstGeom prst="rect">
            <a:avLst/>
          </a:prstGeom>
          <a:noFill/>
        </p:spPr>
        <p:txBody>
          <a:bodyPr wrap="square" rtlCol="0">
            <a:spAutoFit/>
          </a:bodyPr>
          <a:lstStyle/>
          <a:p>
            <a:pPr algn="ctr"/>
            <a:r>
              <a:rPr lang="en-US" sz="4000" dirty="0" smtClean="0"/>
              <a:t>Resources for Social Media and Internet Safety</a:t>
            </a:r>
          </a:p>
        </p:txBody>
      </p:sp>
      <p:sp>
        <p:nvSpPr>
          <p:cNvPr id="3" name="Rectangle 2"/>
          <p:cNvSpPr/>
          <p:nvPr/>
        </p:nvSpPr>
        <p:spPr>
          <a:xfrm>
            <a:off x="2084270" y="2027555"/>
            <a:ext cx="8023460" cy="4093428"/>
          </a:xfrm>
          <a:prstGeom prst="rect">
            <a:avLst/>
          </a:prstGeom>
        </p:spPr>
        <p:txBody>
          <a:bodyPr wrap="square">
            <a:spAutoFit/>
          </a:bodyPr>
          <a:lstStyle/>
          <a:p>
            <a:pPr algn="just"/>
            <a:r>
              <a:rPr lang="en-US" sz="2000" dirty="0"/>
              <a:t>https://</a:t>
            </a:r>
            <a:r>
              <a:rPr lang="en-US" sz="2000" dirty="0" smtClean="0"/>
              <a:t>www.fbi.gov/about-us/investigate/counterintelligence/internet-social-networking-risks</a:t>
            </a:r>
          </a:p>
          <a:p>
            <a:pPr algn="just"/>
            <a:endParaRPr lang="en-US" sz="2000" dirty="0"/>
          </a:p>
          <a:p>
            <a:pPr algn="just"/>
            <a:r>
              <a:rPr lang="en-US" sz="2000" dirty="0" smtClean="0"/>
              <a:t>http://www.LooksTooGoodToBeTrue.com</a:t>
            </a:r>
          </a:p>
          <a:p>
            <a:pPr algn="just"/>
            <a:endParaRPr lang="en-US" sz="2000" dirty="0"/>
          </a:p>
          <a:p>
            <a:pPr algn="just"/>
            <a:r>
              <a:rPr lang="en-US" sz="2000" dirty="0" smtClean="0"/>
              <a:t>http</a:t>
            </a:r>
            <a:r>
              <a:rPr lang="en-US" sz="2000" dirty="0"/>
              <a:t>://</a:t>
            </a:r>
            <a:r>
              <a:rPr lang="en-US" sz="2000" dirty="0" smtClean="0"/>
              <a:t>www.onguardonline.gov</a:t>
            </a:r>
          </a:p>
          <a:p>
            <a:pPr algn="just"/>
            <a:endParaRPr lang="en-US" sz="2000" dirty="0"/>
          </a:p>
          <a:p>
            <a:pPr algn="just"/>
            <a:r>
              <a:rPr lang="en-US" sz="2000" dirty="0"/>
              <a:t>https://</a:t>
            </a:r>
            <a:r>
              <a:rPr lang="en-US" sz="2000" dirty="0" smtClean="0"/>
              <a:t>www.us-cert.gov</a:t>
            </a:r>
          </a:p>
          <a:p>
            <a:pPr algn="just"/>
            <a:endParaRPr lang="en-US" sz="2000" dirty="0"/>
          </a:p>
          <a:p>
            <a:pPr algn="just"/>
            <a:r>
              <a:rPr lang="en-US" sz="2000" dirty="0"/>
              <a:t>http://</a:t>
            </a:r>
            <a:r>
              <a:rPr lang="en-US" sz="2000" dirty="0" smtClean="0"/>
              <a:t>www.ic3.gov</a:t>
            </a:r>
          </a:p>
          <a:p>
            <a:pPr algn="just"/>
            <a:endParaRPr lang="en-US" sz="2000" dirty="0"/>
          </a:p>
          <a:p>
            <a:pPr algn="just"/>
            <a:r>
              <a:rPr lang="en-US" sz="2000" dirty="0"/>
              <a:t>https://</a:t>
            </a:r>
            <a:r>
              <a:rPr lang="en-US" sz="2000" dirty="0" smtClean="0"/>
              <a:t>www.getsafeonline.org</a:t>
            </a:r>
            <a:endParaRPr lang="en-US" sz="2000" dirty="0"/>
          </a:p>
          <a:p>
            <a:pPr algn="just"/>
            <a:endParaRPr lang="en-US" sz="2000" dirty="0"/>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1797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25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25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25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25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29" fill="hold">
                            <p:stCondLst>
                              <p:cond delay="3750"/>
                            </p:stCondLst>
                            <p:childTnLst>
                              <p:par>
                                <p:cTn id="30" presetID="2" presetClass="entr" presetSubtype="8" fill="hold" grpId="0" nodeType="afterEffect">
                                  <p:stCondLst>
                                    <p:cond delay="250"/>
                                  </p:stCondLst>
                                  <p:childTnLst>
                                    <p:set>
                                      <p:cBhvr>
                                        <p:cTn id="31" dur="1" fill="hold">
                                          <p:stCondLst>
                                            <p:cond delay="0"/>
                                          </p:stCondLst>
                                        </p:cTn>
                                        <p:tgtEl>
                                          <p:spTgt spid="3">
                                            <p:txEl>
                                              <p:pRg st="10" end="10"/>
                                            </p:txEl>
                                          </p:spTgt>
                                        </p:tgtEl>
                                        <p:attrNameLst>
                                          <p:attrName>style.visibility</p:attrName>
                                        </p:attrNameLst>
                                      </p:cBhvr>
                                      <p:to>
                                        <p:strVal val="visible"/>
                                      </p:to>
                                    </p:set>
                                    <p:anim calcmode="lin" valueType="num">
                                      <p:cBhvr additive="base">
                                        <p:cTn id="32"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34" fill="hold">
                            <p:stCondLst>
                              <p:cond delay="4500"/>
                            </p:stCondLst>
                            <p:childTnLst>
                              <p:par>
                                <p:cTn id="35" presetID="1"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p:cNvSpPr txBox="1"/>
          <p:nvPr/>
        </p:nvSpPr>
        <p:spPr>
          <a:xfrm>
            <a:off x="299397" y="2043257"/>
            <a:ext cx="6990346" cy="1969770"/>
          </a:xfrm>
          <a:prstGeom prst="rect">
            <a:avLst/>
          </a:prstGeom>
          <a:noFill/>
          <a:ln>
            <a:noFill/>
          </a:ln>
        </p:spPr>
        <p:txBody>
          <a:bodyPr wrap="square" rtlCol="0">
            <a:spAutoFit/>
          </a:bodyPr>
          <a:lstStyle/>
          <a:p>
            <a:pPr algn="ctr"/>
            <a:r>
              <a:rPr lang="en-US" sz="5400" b="1" dirty="0" smtClean="0">
                <a:latin typeface="Cambria" panose="02040503050406030204" pitchFamily="18" charset="0"/>
              </a:rPr>
              <a:t>Questions?</a:t>
            </a:r>
          </a:p>
          <a:p>
            <a:pPr algn="ctr"/>
            <a:endParaRPr lang="en-US" sz="3600" b="1" dirty="0">
              <a:latin typeface="Cambria" panose="02040503050406030204" pitchFamily="18" charset="0"/>
            </a:endParaRPr>
          </a:p>
          <a:p>
            <a:pPr algn="ctr"/>
            <a:r>
              <a:rPr lang="en-US" sz="3200" b="1" dirty="0" smtClean="0">
                <a:latin typeface="Cambria" panose="02040503050406030204" pitchFamily="18" charset="0"/>
              </a:rPr>
              <a:t>Please Contact Your FSO</a:t>
            </a:r>
            <a:endParaRPr lang="en-US" sz="4800" b="1" dirty="0">
              <a:latin typeface="Cambria"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0" y="1562872"/>
            <a:ext cx="3422984" cy="3422984"/>
          </a:xfrm>
          <a:prstGeom prst="rect">
            <a:avLst/>
          </a:prstGeom>
          <a:ln w="60325" cap="rnd">
            <a:solidFill>
              <a:schemeClr val="tx1"/>
            </a:solidFill>
          </a:ln>
        </p:spPr>
      </p:pic>
    </p:spTree>
    <p:extLst>
      <p:ext uri="{BB962C8B-B14F-4D97-AF65-F5344CB8AC3E}">
        <p14:creationId xmlns:p14="http://schemas.microsoft.com/office/powerpoint/2010/main" val="178609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4000" fill="hold"/>
                                        <p:tgtEl>
                                          <p:spTgt spid="2"/>
                                        </p:tgtEl>
                                        <p:attrNameLst>
                                          <p:attrName>ppt_w</p:attrName>
                                        </p:attrNameLst>
                                      </p:cBhvr>
                                      <p:tavLst>
                                        <p:tav tm="0">
                                          <p:val>
                                            <p:fltVal val="0"/>
                                          </p:val>
                                        </p:tav>
                                        <p:tav tm="100000">
                                          <p:val>
                                            <p:strVal val="#ppt_w"/>
                                          </p:val>
                                        </p:tav>
                                      </p:tavLst>
                                    </p:anim>
                                    <p:anim calcmode="lin" valueType="num">
                                      <p:cBhvr>
                                        <p:cTn id="8" dur="4000" fill="hold"/>
                                        <p:tgtEl>
                                          <p:spTgt spid="2"/>
                                        </p:tgtEl>
                                        <p:attrNameLst>
                                          <p:attrName>ppt_h</p:attrName>
                                        </p:attrNameLst>
                                      </p:cBhvr>
                                      <p:tavLst>
                                        <p:tav tm="0">
                                          <p:val>
                                            <p:fltVal val="0"/>
                                          </p:val>
                                        </p:tav>
                                        <p:tav tm="100000">
                                          <p:val>
                                            <p:strVal val="#ppt_h"/>
                                          </p:val>
                                        </p:tav>
                                      </p:tavLst>
                                    </p:anim>
                                    <p:animEffect transition="in" filter="fade">
                                      <p:cBhvr>
                                        <p:cTn id="9"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811648" y="790074"/>
            <a:ext cx="5006627" cy="523220"/>
          </a:xfrm>
          <a:prstGeom prst="rect">
            <a:avLst/>
          </a:prstGeom>
          <a:noFill/>
        </p:spPr>
        <p:txBody>
          <a:bodyPr wrap="none" rtlCol="0">
            <a:spAutoFit/>
          </a:bodyPr>
          <a:lstStyle/>
          <a:p>
            <a:pPr algn="ctr"/>
            <a:r>
              <a:rPr lang="en-US" sz="2800" dirty="0" smtClean="0">
                <a:latin typeface="Cambria" pitchFamily="18" charset="0"/>
              </a:rPr>
              <a:t> Is this a Social Media Network?</a:t>
            </a:r>
            <a:endParaRPr lang="en-US" sz="2800" dirty="0">
              <a:latin typeface="Cambria" pitchFamily="18" charset="0"/>
            </a:endParaRPr>
          </a:p>
        </p:txBody>
      </p:sp>
      <p:sp>
        <p:nvSpPr>
          <p:cNvPr id="2" name="Rounded Rectangle 1"/>
          <p:cNvSpPr/>
          <p:nvPr/>
        </p:nvSpPr>
        <p:spPr>
          <a:xfrm>
            <a:off x="2994244" y="1624262"/>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Facebook</a:t>
            </a:r>
            <a:endParaRPr lang="en-US" dirty="0"/>
          </a:p>
        </p:txBody>
      </p:sp>
      <p:sp>
        <p:nvSpPr>
          <p:cNvPr id="8" name="Rounded Rectangle 7"/>
          <p:cNvSpPr/>
          <p:nvPr/>
        </p:nvSpPr>
        <p:spPr>
          <a:xfrm>
            <a:off x="2994243" y="2366209"/>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A Forum for Minecraft</a:t>
            </a:r>
            <a:endParaRPr lang="en-US" dirty="0"/>
          </a:p>
        </p:txBody>
      </p:sp>
      <p:sp>
        <p:nvSpPr>
          <p:cNvPr id="9" name="Rounded Rectangle 8"/>
          <p:cNvSpPr/>
          <p:nvPr/>
        </p:nvSpPr>
        <p:spPr>
          <a:xfrm>
            <a:off x="2994243" y="3108156"/>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t>OkCupid</a:t>
            </a:r>
            <a:endParaRPr lang="en-US" dirty="0"/>
          </a:p>
        </p:txBody>
      </p:sp>
      <p:sp>
        <p:nvSpPr>
          <p:cNvPr id="10" name="Rounded Rectangle 9"/>
          <p:cNvSpPr/>
          <p:nvPr/>
        </p:nvSpPr>
        <p:spPr>
          <a:xfrm>
            <a:off x="2994242" y="3850103"/>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Tumblr</a:t>
            </a:r>
            <a:endParaRPr lang="en-US" dirty="0"/>
          </a:p>
        </p:txBody>
      </p:sp>
      <p:sp>
        <p:nvSpPr>
          <p:cNvPr id="11" name="Rounded Rectangle 10"/>
          <p:cNvSpPr/>
          <p:nvPr/>
        </p:nvSpPr>
        <p:spPr>
          <a:xfrm>
            <a:off x="2994241" y="4592050"/>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World of Warcraft</a:t>
            </a:r>
            <a:endParaRPr lang="en-US" dirty="0"/>
          </a:p>
        </p:txBody>
      </p:sp>
      <p:sp>
        <p:nvSpPr>
          <p:cNvPr id="12" name="Rounded Rectangle 11"/>
          <p:cNvSpPr/>
          <p:nvPr/>
        </p:nvSpPr>
        <p:spPr>
          <a:xfrm>
            <a:off x="2994240" y="5333997"/>
            <a:ext cx="4078705"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Pinterest</a:t>
            </a:r>
            <a:endParaRPr lang="en-US" dirty="0"/>
          </a:p>
        </p:txBody>
      </p:sp>
      <p:sp>
        <p:nvSpPr>
          <p:cNvPr id="13" name="Rounded Rectangle 12"/>
          <p:cNvSpPr/>
          <p:nvPr/>
        </p:nvSpPr>
        <p:spPr>
          <a:xfrm>
            <a:off x="7325605" y="1633209"/>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sp>
        <p:nvSpPr>
          <p:cNvPr id="14" name="Rounded Rectangle 13"/>
          <p:cNvSpPr/>
          <p:nvPr/>
        </p:nvSpPr>
        <p:spPr>
          <a:xfrm>
            <a:off x="7320133" y="2366209"/>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sp>
        <p:nvSpPr>
          <p:cNvPr id="15" name="Rounded Rectangle 14"/>
          <p:cNvSpPr/>
          <p:nvPr/>
        </p:nvSpPr>
        <p:spPr>
          <a:xfrm>
            <a:off x="7320133" y="3108156"/>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sp>
        <p:nvSpPr>
          <p:cNvPr id="16" name="Rounded Rectangle 15"/>
          <p:cNvSpPr/>
          <p:nvPr/>
        </p:nvSpPr>
        <p:spPr>
          <a:xfrm>
            <a:off x="7320133" y="3821413"/>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sp>
        <p:nvSpPr>
          <p:cNvPr id="17" name="Rounded Rectangle 16"/>
          <p:cNvSpPr/>
          <p:nvPr/>
        </p:nvSpPr>
        <p:spPr>
          <a:xfrm>
            <a:off x="7320133" y="4592050"/>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sp>
        <p:nvSpPr>
          <p:cNvPr id="18" name="Rounded Rectangle 17"/>
          <p:cNvSpPr/>
          <p:nvPr/>
        </p:nvSpPr>
        <p:spPr>
          <a:xfrm>
            <a:off x="7320133" y="5333997"/>
            <a:ext cx="1764960" cy="6136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YES!</a:t>
            </a:r>
            <a:endParaRPr lang="en-US" dirty="0"/>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297680"/>
            <a:ext cx="2575370" cy="2560320"/>
          </a:xfrm>
          <a:prstGeom prst="rect">
            <a:avLst/>
          </a:prstGeom>
        </p:spPr>
      </p:pic>
      <p:sp>
        <p:nvSpPr>
          <p:cNvPr id="19" name="Oval 18"/>
          <p:cNvSpPr/>
          <p:nvPr/>
        </p:nvSpPr>
        <p:spPr>
          <a:xfrm>
            <a:off x="0" y="3348572"/>
            <a:ext cx="2918796" cy="7419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I’ll friend you!</a:t>
            </a:r>
            <a:endParaRPr lang="en-US" dirty="0"/>
          </a:p>
        </p:txBody>
      </p:sp>
      <p:sp>
        <p:nvSpPr>
          <p:cNvPr id="20" name="Oval 19"/>
          <p:cNvSpPr/>
          <p:nvPr/>
        </p:nvSpPr>
        <p:spPr>
          <a:xfrm>
            <a:off x="594425" y="4132023"/>
            <a:ext cx="160421" cy="1656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Oval 20"/>
          <p:cNvSpPr/>
          <p:nvPr/>
        </p:nvSpPr>
        <p:spPr>
          <a:xfrm>
            <a:off x="434004" y="4509221"/>
            <a:ext cx="160421" cy="1656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Right Triangle 2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ight Triangle 25"/>
          <p:cNvSpPr/>
          <p:nvPr/>
        </p:nvSpPr>
        <p:spPr>
          <a:xfrm rot="16200000">
            <a:off x="12009142" y="6679298"/>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7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50" fill="hold"/>
                                        <p:tgtEl>
                                          <p:spTgt spid="13"/>
                                        </p:tgtEl>
                                        <p:attrNameLst>
                                          <p:attrName>ppt_w</p:attrName>
                                        </p:attrNameLst>
                                      </p:cBhvr>
                                      <p:tavLst>
                                        <p:tav tm="0">
                                          <p:val>
                                            <p:fltVal val="0"/>
                                          </p:val>
                                        </p:tav>
                                        <p:tav tm="100000">
                                          <p:val>
                                            <p:strVal val="#ppt_w"/>
                                          </p:val>
                                        </p:tav>
                                      </p:tavLst>
                                    </p:anim>
                                    <p:anim calcmode="lin" valueType="num">
                                      <p:cBhvr>
                                        <p:cTn id="12" dur="250" fill="hold"/>
                                        <p:tgtEl>
                                          <p:spTgt spid="13"/>
                                        </p:tgtEl>
                                        <p:attrNameLst>
                                          <p:attrName>ppt_h</p:attrName>
                                        </p:attrNameLst>
                                      </p:cBhvr>
                                      <p:tavLst>
                                        <p:tav tm="0">
                                          <p:val>
                                            <p:fltVal val="0"/>
                                          </p:val>
                                        </p:tav>
                                        <p:tav tm="100000">
                                          <p:val>
                                            <p:strVal val="#ppt_h"/>
                                          </p:val>
                                        </p:tav>
                                      </p:tavLst>
                                    </p:anim>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fill="hold"/>
                                        <p:tgtEl>
                                          <p:spTgt spid="14"/>
                                        </p:tgtEl>
                                        <p:attrNameLst>
                                          <p:attrName>ppt_w</p:attrName>
                                        </p:attrNameLst>
                                      </p:cBhvr>
                                      <p:tavLst>
                                        <p:tav tm="0">
                                          <p:val>
                                            <p:fltVal val="0"/>
                                          </p:val>
                                        </p:tav>
                                        <p:tav tm="100000">
                                          <p:val>
                                            <p:strVal val="#ppt_w"/>
                                          </p:val>
                                        </p:tav>
                                      </p:tavLst>
                                    </p:anim>
                                    <p:anim calcmode="lin" valueType="num">
                                      <p:cBhvr>
                                        <p:cTn id="19" dur="250" fill="hold"/>
                                        <p:tgtEl>
                                          <p:spTgt spid="14"/>
                                        </p:tgtEl>
                                        <p:attrNameLst>
                                          <p:attrName>ppt_h</p:attrName>
                                        </p:attrNameLst>
                                      </p:cBhvr>
                                      <p:tavLst>
                                        <p:tav tm="0">
                                          <p:val>
                                            <p:fltVal val="0"/>
                                          </p:val>
                                        </p:tav>
                                        <p:tav tm="100000">
                                          <p:val>
                                            <p:strVal val="#ppt_h"/>
                                          </p:val>
                                        </p:tav>
                                      </p:tavLst>
                                    </p:anim>
                                    <p:animEffect transition="in" filter="fade">
                                      <p:cBhvr>
                                        <p:cTn id="20" dur="25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50" fill="hold"/>
                                        <p:tgtEl>
                                          <p:spTgt spid="15"/>
                                        </p:tgtEl>
                                        <p:attrNameLst>
                                          <p:attrName>ppt_w</p:attrName>
                                        </p:attrNameLst>
                                      </p:cBhvr>
                                      <p:tavLst>
                                        <p:tav tm="0">
                                          <p:val>
                                            <p:fltVal val="0"/>
                                          </p:val>
                                        </p:tav>
                                        <p:tav tm="100000">
                                          <p:val>
                                            <p:strVal val="#ppt_w"/>
                                          </p:val>
                                        </p:tav>
                                      </p:tavLst>
                                    </p:anim>
                                    <p:anim calcmode="lin" valueType="num">
                                      <p:cBhvr>
                                        <p:cTn id="26" dur="250" fill="hold"/>
                                        <p:tgtEl>
                                          <p:spTgt spid="15"/>
                                        </p:tgtEl>
                                        <p:attrNameLst>
                                          <p:attrName>ppt_h</p:attrName>
                                        </p:attrNameLst>
                                      </p:cBhvr>
                                      <p:tavLst>
                                        <p:tav tm="0">
                                          <p:val>
                                            <p:fltVal val="0"/>
                                          </p:val>
                                        </p:tav>
                                        <p:tav tm="100000">
                                          <p:val>
                                            <p:strVal val="#ppt_h"/>
                                          </p:val>
                                        </p:tav>
                                      </p:tavLst>
                                    </p:anim>
                                    <p:animEffect transition="in" filter="fade">
                                      <p:cBhvr>
                                        <p:cTn id="27" dur="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50" fill="hold"/>
                                        <p:tgtEl>
                                          <p:spTgt spid="16"/>
                                        </p:tgtEl>
                                        <p:attrNameLst>
                                          <p:attrName>ppt_w</p:attrName>
                                        </p:attrNameLst>
                                      </p:cBhvr>
                                      <p:tavLst>
                                        <p:tav tm="0">
                                          <p:val>
                                            <p:fltVal val="0"/>
                                          </p:val>
                                        </p:tav>
                                        <p:tav tm="100000">
                                          <p:val>
                                            <p:strVal val="#ppt_w"/>
                                          </p:val>
                                        </p:tav>
                                      </p:tavLst>
                                    </p:anim>
                                    <p:anim calcmode="lin" valueType="num">
                                      <p:cBhvr>
                                        <p:cTn id="33" dur="250" fill="hold"/>
                                        <p:tgtEl>
                                          <p:spTgt spid="16"/>
                                        </p:tgtEl>
                                        <p:attrNameLst>
                                          <p:attrName>ppt_h</p:attrName>
                                        </p:attrNameLst>
                                      </p:cBhvr>
                                      <p:tavLst>
                                        <p:tav tm="0">
                                          <p:val>
                                            <p:fltVal val="0"/>
                                          </p:val>
                                        </p:tav>
                                        <p:tav tm="100000">
                                          <p:val>
                                            <p:strVal val="#ppt_h"/>
                                          </p:val>
                                        </p:tav>
                                      </p:tavLst>
                                    </p:anim>
                                    <p:animEffect transition="in" filter="fade">
                                      <p:cBhvr>
                                        <p:cTn id="34" dur="25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250" fill="hold"/>
                                        <p:tgtEl>
                                          <p:spTgt spid="18"/>
                                        </p:tgtEl>
                                        <p:attrNameLst>
                                          <p:attrName>ppt_w</p:attrName>
                                        </p:attrNameLst>
                                      </p:cBhvr>
                                      <p:tavLst>
                                        <p:tav tm="0">
                                          <p:val>
                                            <p:fltVal val="0"/>
                                          </p:val>
                                        </p:tav>
                                        <p:tav tm="100000">
                                          <p:val>
                                            <p:strVal val="#ppt_w"/>
                                          </p:val>
                                        </p:tav>
                                      </p:tavLst>
                                    </p:anim>
                                    <p:anim calcmode="lin" valueType="num">
                                      <p:cBhvr>
                                        <p:cTn id="47" dur="250" fill="hold"/>
                                        <p:tgtEl>
                                          <p:spTgt spid="18"/>
                                        </p:tgtEl>
                                        <p:attrNameLst>
                                          <p:attrName>ppt_h</p:attrName>
                                        </p:attrNameLst>
                                      </p:cBhvr>
                                      <p:tavLst>
                                        <p:tav tm="0">
                                          <p:val>
                                            <p:fltVal val="0"/>
                                          </p:val>
                                        </p:tav>
                                        <p:tav tm="100000">
                                          <p:val>
                                            <p:strVal val="#ppt_h"/>
                                          </p:val>
                                        </p:tav>
                                      </p:tavLst>
                                    </p:anim>
                                    <p:animEffect transition="in" filter="fade">
                                      <p:cBhvr>
                                        <p:cTn id="48" dur="250"/>
                                        <p:tgtEl>
                                          <p:spTgt spid="18"/>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par>
                          <p:cTn id="51" fill="hold">
                            <p:stCondLst>
                              <p:cond delay="250"/>
                            </p:stCondLst>
                            <p:childTnLst>
                              <p:par>
                                <p:cTn id="52" presetID="2" presetClass="entr" presetSubtype="8" fill="hold" nodeType="afterEffect">
                                  <p:stCondLst>
                                    <p:cond delay="100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2000" fill="hold"/>
                                        <p:tgtEl>
                                          <p:spTgt spid="7"/>
                                        </p:tgtEl>
                                        <p:attrNameLst>
                                          <p:attrName>ppt_x</p:attrName>
                                        </p:attrNameLst>
                                      </p:cBhvr>
                                      <p:tavLst>
                                        <p:tav tm="0">
                                          <p:val>
                                            <p:strVal val="0-#ppt_w/2"/>
                                          </p:val>
                                        </p:tav>
                                        <p:tav tm="100000">
                                          <p:val>
                                            <p:strVal val="#ppt_x"/>
                                          </p:val>
                                        </p:tav>
                                      </p:tavLst>
                                    </p:anim>
                                    <p:anim calcmode="lin" valueType="num">
                                      <p:cBhvr additive="base">
                                        <p:cTn id="55" dur="2000" fill="hold"/>
                                        <p:tgtEl>
                                          <p:spTgt spid="7"/>
                                        </p:tgtEl>
                                        <p:attrNameLst>
                                          <p:attrName>ppt_y</p:attrName>
                                        </p:attrNameLst>
                                      </p:cBhvr>
                                      <p:tavLst>
                                        <p:tav tm="0">
                                          <p:val>
                                            <p:strVal val="#ppt_y"/>
                                          </p:val>
                                        </p:tav>
                                        <p:tav tm="100000">
                                          <p:val>
                                            <p:strVal val="#ppt_y"/>
                                          </p:val>
                                        </p:tav>
                                      </p:tavLst>
                                    </p:anim>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250"/>
                                        <p:tgtEl>
                                          <p:spTgt spid="21"/>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50"/>
                                        <p:tgtEl>
                                          <p:spTgt spid="20"/>
                                        </p:tgtEl>
                                      </p:cBhvr>
                                    </p:animEffect>
                                  </p:childTnLst>
                                </p:cTn>
                              </p:par>
                            </p:childTnLst>
                          </p:cTn>
                        </p:par>
                        <p:par>
                          <p:cTn id="64" fill="hold">
                            <p:stCondLst>
                              <p:cond delay="375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childTnLst>
                                </p:cTn>
                              </p:par>
                            </p:childTnLst>
                          </p:cTn>
                        </p:par>
                        <p:par>
                          <p:cTn id="68" fill="hold">
                            <p:stCondLst>
                              <p:cond delay="5750"/>
                            </p:stCondLst>
                            <p:childTnLst>
                              <p:par>
                                <p:cTn id="69" presetID="10" presetClass="exit" presetSubtype="0" fill="hold" grpId="1" nodeType="afterEffect">
                                  <p:stCondLst>
                                    <p:cond delay="3000"/>
                                  </p:stCondLst>
                                  <p:childTnLst>
                                    <p:animEffect transition="out" filter="fade">
                                      <p:cBhvr>
                                        <p:cTn id="70" dur="250"/>
                                        <p:tgtEl>
                                          <p:spTgt spid="21"/>
                                        </p:tgtEl>
                                      </p:cBhvr>
                                    </p:animEffect>
                                    <p:set>
                                      <p:cBhvr>
                                        <p:cTn id="71" dur="1" fill="hold">
                                          <p:stCondLst>
                                            <p:cond delay="249"/>
                                          </p:stCondLst>
                                        </p:cTn>
                                        <p:tgtEl>
                                          <p:spTgt spid="21"/>
                                        </p:tgtEl>
                                        <p:attrNameLst>
                                          <p:attrName>style.visibility</p:attrName>
                                        </p:attrNameLst>
                                      </p:cBhvr>
                                      <p:to>
                                        <p:strVal val="hidden"/>
                                      </p:to>
                                    </p:set>
                                  </p:childTnLst>
                                </p:cTn>
                              </p:par>
                              <p:par>
                                <p:cTn id="72" presetID="10" presetClass="exit" presetSubtype="0" fill="hold" grpId="1" nodeType="withEffect">
                                  <p:stCondLst>
                                    <p:cond delay="3000"/>
                                  </p:stCondLst>
                                  <p:childTnLst>
                                    <p:animEffect transition="out" filter="fade">
                                      <p:cBhvr>
                                        <p:cTn id="73" dur="250"/>
                                        <p:tgtEl>
                                          <p:spTgt spid="20"/>
                                        </p:tgtEl>
                                      </p:cBhvr>
                                    </p:animEffect>
                                    <p:set>
                                      <p:cBhvr>
                                        <p:cTn id="74" dur="1" fill="hold">
                                          <p:stCondLst>
                                            <p:cond delay="24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3000"/>
                                  </p:stCondLst>
                                  <p:childTnLst>
                                    <p:animEffect transition="out" filter="fade">
                                      <p:cBhvr>
                                        <p:cTn id="76" dur="750"/>
                                        <p:tgtEl>
                                          <p:spTgt spid="19"/>
                                        </p:tgtEl>
                                      </p:cBhvr>
                                    </p:animEffect>
                                    <p:set>
                                      <p:cBhvr>
                                        <p:cTn id="77" dur="1" fill="hold">
                                          <p:stCondLst>
                                            <p:cond delay="749"/>
                                          </p:stCondLst>
                                        </p:cTn>
                                        <p:tgtEl>
                                          <p:spTgt spid="19"/>
                                        </p:tgtEl>
                                        <p:attrNameLst>
                                          <p:attrName>style.visibility</p:attrName>
                                        </p:attrNameLst>
                                      </p:cBhvr>
                                      <p:to>
                                        <p:strVal val="hidden"/>
                                      </p:to>
                                    </p:set>
                                  </p:childTnLst>
                                </p:cTn>
                              </p:par>
                            </p:childTnLst>
                          </p:cTn>
                        </p:par>
                        <p:par>
                          <p:cTn id="78" fill="hold">
                            <p:stCondLst>
                              <p:cond delay="9500"/>
                            </p:stCondLst>
                            <p:childTnLst>
                              <p:par>
                                <p:cTn id="79" presetID="2" presetClass="exit" presetSubtype="8" fill="hold" nodeType="afterEffect">
                                  <p:stCondLst>
                                    <p:cond delay="0"/>
                                  </p:stCondLst>
                                  <p:childTnLst>
                                    <p:anim calcmode="lin" valueType="num">
                                      <p:cBhvr additive="base">
                                        <p:cTn id="80" dur="1000"/>
                                        <p:tgtEl>
                                          <p:spTgt spid="7"/>
                                        </p:tgtEl>
                                        <p:attrNameLst>
                                          <p:attrName>ppt_x</p:attrName>
                                        </p:attrNameLst>
                                      </p:cBhvr>
                                      <p:tavLst>
                                        <p:tav tm="0">
                                          <p:val>
                                            <p:strVal val="ppt_x"/>
                                          </p:val>
                                        </p:tav>
                                        <p:tav tm="100000">
                                          <p:val>
                                            <p:strVal val="0-ppt_w/2"/>
                                          </p:val>
                                        </p:tav>
                                      </p:tavLst>
                                    </p:anim>
                                    <p:anim calcmode="lin" valueType="num">
                                      <p:cBhvr additive="base">
                                        <p:cTn id="81" dur="1000"/>
                                        <p:tgtEl>
                                          <p:spTgt spid="7"/>
                                        </p:tgtEl>
                                        <p:attrNameLst>
                                          <p:attrName>ppt_y</p:attrName>
                                        </p:attrNameLst>
                                      </p:cBhvr>
                                      <p:tavLst>
                                        <p:tav tm="0">
                                          <p:val>
                                            <p:strVal val="ppt_y"/>
                                          </p:val>
                                        </p:tav>
                                        <p:tav tm="100000">
                                          <p:val>
                                            <p:strVal val="ppt_y"/>
                                          </p:val>
                                        </p:tav>
                                      </p:tavLst>
                                    </p:anim>
                                    <p:set>
                                      <p:cBhvr>
                                        <p:cTn id="82" dur="1" fill="hold">
                                          <p:stCondLst>
                                            <p:cond delay="999"/>
                                          </p:stCondLst>
                                        </p:cTn>
                                        <p:tgtEl>
                                          <p:spTgt spid="7"/>
                                        </p:tgtEl>
                                        <p:attrNameLst>
                                          <p:attrName>style.visibility</p:attrName>
                                        </p:attrNameLst>
                                      </p:cBhvr>
                                      <p:to>
                                        <p:strVal val="hidden"/>
                                      </p:to>
                                    </p:set>
                                  </p:childTnLst>
                                </p:cTn>
                              </p:par>
                            </p:childTnLst>
                          </p:cTn>
                        </p:par>
                        <p:par>
                          <p:cTn id="83" fill="hold">
                            <p:stCondLst>
                              <p:cond delay="10500"/>
                            </p:stCondLst>
                            <p:childTnLst>
                              <p:par>
                                <p:cTn id="84" presetID="1"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19" grpId="1" animBg="1"/>
      <p:bldP spid="20" grpId="0" animBg="1"/>
      <p:bldP spid="20" grpId="1" animBg="1"/>
      <p:bldP spid="21" grpId="0" animBg="1"/>
      <p:bldP spid="21" grpId="1" animBg="1"/>
      <p:bldP spid="25" grpId="0" animBg="1"/>
      <p:bldP spid="25" grpId="1"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b="5175"/>
          <a:stretch/>
        </p:blipFill>
        <p:spPr>
          <a:xfrm>
            <a:off x="108286" y="156412"/>
            <a:ext cx="11995484" cy="6509081"/>
          </a:xfrm>
          <a:prstGeom prst="rect">
            <a:avLst/>
          </a:prstGeom>
        </p:spPr>
      </p:pic>
      <p:sp>
        <p:nvSpPr>
          <p:cNvPr id="3" name="Right Triangle 2"/>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485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3610420" y="667543"/>
            <a:ext cx="4993105" cy="5945593"/>
            <a:chOff x="3809204" y="756994"/>
            <a:chExt cx="4993105" cy="5945593"/>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29823">
              <a:off x="5340649" y="1101887"/>
              <a:ext cx="2921000" cy="5600700"/>
            </a:xfrm>
            <a:prstGeom prst="rect">
              <a:avLst/>
            </a:prstGeom>
          </p:spPr>
        </p:pic>
        <p:sp>
          <p:nvSpPr>
            <p:cNvPr id="2" name="TextBox 1"/>
            <p:cNvSpPr txBox="1"/>
            <p:nvPr/>
          </p:nvSpPr>
          <p:spPr>
            <a:xfrm rot="21056114">
              <a:off x="3809204" y="756994"/>
              <a:ext cx="4993105" cy="2246769"/>
            </a:xfrm>
            <a:prstGeom prst="rect">
              <a:avLst/>
            </a:prstGeom>
            <a:ln>
              <a:solidFill>
                <a:schemeClr val="tx1"/>
              </a:solidFill>
            </a:ln>
            <a:scene3d>
              <a:camera prst="perspectiveRight"/>
              <a:lightRig rig="threePt" dir="t"/>
            </a:scene3d>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2800" dirty="0" smtClean="0"/>
                <a:t>Safety tip -- marking ‘Antarctica’ as your home is pointless if you constantly RSVP for local events. Anyone can locate you if you hand out easy clues!</a:t>
              </a:r>
            </a:p>
          </p:txBody>
        </p:sp>
      </p:grpSp>
      <p:sp>
        <p:nvSpPr>
          <p:cNvPr id="5" name="Right Triangle 4"/>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919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2089484"/>
            <a:ext cx="12192000" cy="1938992"/>
          </a:xfrm>
          <a:prstGeom prst="rect">
            <a:avLst/>
          </a:prstGeom>
          <a:noFill/>
        </p:spPr>
        <p:txBody>
          <a:bodyPr wrap="square" rtlCol="0">
            <a:spAutoFit/>
          </a:bodyPr>
          <a:lstStyle/>
          <a:p>
            <a:pPr algn="ctr"/>
            <a:r>
              <a:rPr lang="en-US" sz="6000" dirty="0" smtClean="0">
                <a:latin typeface="Cambria" pitchFamily="18" charset="0"/>
              </a:rPr>
              <a:t>Kitty Break #1</a:t>
            </a:r>
          </a:p>
          <a:p>
            <a:pPr algn="ctr"/>
            <a:r>
              <a:rPr lang="en-US" sz="6000" dirty="0" err="1" smtClean="0">
                <a:latin typeface="Cambria" pitchFamily="18" charset="0"/>
              </a:rPr>
              <a:t>Relaxxxxxxx</a:t>
            </a:r>
            <a:r>
              <a:rPr lang="en-US" sz="6000" dirty="0" smtClean="0">
                <a:latin typeface="Cambria" pitchFamily="18" charset="0"/>
              </a:rPr>
              <a:t>….</a:t>
            </a:r>
            <a:endParaRPr lang="en-US" sz="6000" dirty="0">
              <a:latin typeface="Cambria" pitchFamily="18" charset="0"/>
            </a:endParaRPr>
          </a:p>
        </p:txBody>
      </p:sp>
      <p:sp>
        <p:nvSpPr>
          <p:cNvPr id="4" name="Right Triangle 3"/>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595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a:stretch>
            <a:fillRect/>
          </a:stretch>
        </p:blipFill>
        <p:spPr>
          <a:xfrm>
            <a:off x="0" y="0"/>
            <a:ext cx="12192000" cy="6858000"/>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153" y="1463040"/>
            <a:ext cx="5207694" cy="3931920"/>
          </a:xfrm>
          <a:prstGeom prst="rect">
            <a:avLst/>
          </a:prstGeom>
          <a:effectLst>
            <a:softEdge rad="228600"/>
          </a:effectLst>
        </p:spPr>
      </p:pic>
      <p:sp>
        <p:nvSpPr>
          <p:cNvPr id="63" name="TextBox 62"/>
          <p:cNvSpPr txBox="1"/>
          <p:nvPr/>
        </p:nvSpPr>
        <p:spPr>
          <a:xfrm>
            <a:off x="3293310" y="2601494"/>
            <a:ext cx="2738522" cy="646331"/>
          </a:xfrm>
          <a:prstGeom prst="rect">
            <a:avLst/>
          </a:prstGeom>
          <a:noFill/>
        </p:spPr>
        <p:txBody>
          <a:bodyPr wrap="square" rtlCol="0">
            <a:spAutoFit/>
          </a:bodyPr>
          <a:lstStyle/>
          <a:p>
            <a:r>
              <a:rPr lang="en-US" sz="3600" dirty="0" err="1" smtClean="0"/>
              <a:t>Ahhhhhh</a:t>
            </a:r>
            <a:r>
              <a:rPr lang="en-US" sz="3600" dirty="0" smtClean="0"/>
              <a:t>..... </a:t>
            </a:r>
          </a:p>
        </p:txBody>
      </p:sp>
      <p:sp>
        <p:nvSpPr>
          <p:cNvPr id="64" name="TextBox 63"/>
          <p:cNvSpPr txBox="1"/>
          <p:nvPr/>
        </p:nvSpPr>
        <p:spPr>
          <a:xfrm>
            <a:off x="6031831" y="2601493"/>
            <a:ext cx="4668253" cy="646331"/>
          </a:xfrm>
          <a:prstGeom prst="rect">
            <a:avLst/>
          </a:prstGeom>
          <a:noFill/>
        </p:spPr>
        <p:txBody>
          <a:bodyPr wrap="square" rtlCol="0">
            <a:spAutoFit/>
          </a:bodyPr>
          <a:lstStyle/>
          <a:p>
            <a:r>
              <a:rPr lang="en-US" sz="3600" dirty="0" smtClean="0"/>
              <a:t>That’s Better… </a:t>
            </a:r>
          </a:p>
        </p:txBody>
      </p:sp>
      <p:sp>
        <p:nvSpPr>
          <p:cNvPr id="65" name="TextBox 64"/>
          <p:cNvSpPr txBox="1"/>
          <p:nvPr/>
        </p:nvSpPr>
        <p:spPr>
          <a:xfrm>
            <a:off x="4230437" y="3491831"/>
            <a:ext cx="4668253" cy="646331"/>
          </a:xfrm>
          <a:prstGeom prst="rect">
            <a:avLst/>
          </a:prstGeom>
          <a:noFill/>
        </p:spPr>
        <p:txBody>
          <a:bodyPr wrap="square" rtlCol="0">
            <a:spAutoFit/>
          </a:bodyPr>
          <a:lstStyle/>
          <a:p>
            <a:r>
              <a:rPr lang="en-US" sz="3600" dirty="0" smtClean="0"/>
              <a:t>Shall We Continue?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0" y="274999"/>
            <a:ext cx="2058860" cy="1554480"/>
          </a:xfrm>
          <a:prstGeom prst="rect">
            <a:avLst/>
          </a:prstGeom>
          <a:effectLst>
            <a:softEdge rad="63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148" y="2601493"/>
            <a:ext cx="2058860" cy="1554480"/>
          </a:xfrm>
          <a:prstGeom prst="rect">
            <a:avLst/>
          </a:prstGeom>
          <a:effectLst>
            <a:softEdge rad="63500"/>
          </a:effec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89" y="4826528"/>
            <a:ext cx="2058860" cy="1554480"/>
          </a:xfrm>
          <a:prstGeom prst="rect">
            <a:avLst/>
          </a:prstGeom>
          <a:effectLst>
            <a:softEdge rad="63500"/>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6942" y="5049897"/>
            <a:ext cx="2058860" cy="1554480"/>
          </a:xfrm>
          <a:prstGeom prst="rect">
            <a:avLst/>
          </a:prstGeom>
          <a:effectLst>
            <a:softEdge rad="63500"/>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372" y="2937393"/>
            <a:ext cx="2058860" cy="1554480"/>
          </a:xfrm>
          <a:prstGeom prst="rect">
            <a:avLst/>
          </a:prstGeom>
          <a:effectLst>
            <a:softEdge rad="63500"/>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171" y="84837"/>
            <a:ext cx="2058860" cy="1554480"/>
          </a:xfrm>
          <a:prstGeom prst="rect">
            <a:avLst/>
          </a:prstGeom>
          <a:effectLst>
            <a:softEdge rad="63500"/>
          </a:effectLst>
        </p:spPr>
      </p:pic>
      <p:sp>
        <p:nvSpPr>
          <p:cNvPr id="13" name="Right Triangle 12"/>
          <p:cNvSpPr/>
          <p:nvPr/>
        </p:nvSpPr>
        <p:spPr>
          <a:xfrm rot="16200000">
            <a:off x="12005601" y="6675757"/>
            <a:ext cx="182880" cy="182880"/>
          </a:xfrm>
          <a:prstGeom prst="r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5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in)">
                                      <p:cBhvr>
                                        <p:cTn id="7" dur="4500"/>
                                        <p:tgtEl>
                                          <p:spTgt spid="51"/>
                                        </p:tgtEl>
                                      </p:cBhvr>
                                    </p:animEffect>
                                  </p:childTnLst>
                                </p:cTn>
                              </p:par>
                              <p:par>
                                <p:cTn id="8" presetID="31" presetClass="entr" presetSubtype="0" fill="hold" nodeType="withEffect">
                                  <p:stCondLst>
                                    <p:cond delay="1000"/>
                                  </p:stCondLst>
                                  <p:childTnLst>
                                    <p:set>
                                      <p:cBhvr>
                                        <p:cTn id="9" dur="1" fill="hold">
                                          <p:stCondLst>
                                            <p:cond delay="0"/>
                                          </p:stCondLst>
                                        </p:cTn>
                                        <p:tgtEl>
                                          <p:spTgt spid="49"/>
                                        </p:tgtEl>
                                        <p:attrNameLst>
                                          <p:attrName>style.visibility</p:attrName>
                                        </p:attrNameLst>
                                      </p:cBhvr>
                                      <p:to>
                                        <p:strVal val="visible"/>
                                      </p:to>
                                    </p:set>
                                    <p:anim calcmode="lin" valueType="num">
                                      <p:cBhvr>
                                        <p:cTn id="10" dur="3000" fill="hold"/>
                                        <p:tgtEl>
                                          <p:spTgt spid="49"/>
                                        </p:tgtEl>
                                        <p:attrNameLst>
                                          <p:attrName>ppt_w</p:attrName>
                                        </p:attrNameLst>
                                      </p:cBhvr>
                                      <p:tavLst>
                                        <p:tav tm="0">
                                          <p:val>
                                            <p:fltVal val="0"/>
                                          </p:val>
                                        </p:tav>
                                        <p:tav tm="100000">
                                          <p:val>
                                            <p:strVal val="#ppt_w"/>
                                          </p:val>
                                        </p:tav>
                                      </p:tavLst>
                                    </p:anim>
                                    <p:anim calcmode="lin" valueType="num">
                                      <p:cBhvr>
                                        <p:cTn id="11" dur="3000" fill="hold"/>
                                        <p:tgtEl>
                                          <p:spTgt spid="49"/>
                                        </p:tgtEl>
                                        <p:attrNameLst>
                                          <p:attrName>ppt_h</p:attrName>
                                        </p:attrNameLst>
                                      </p:cBhvr>
                                      <p:tavLst>
                                        <p:tav tm="0">
                                          <p:val>
                                            <p:fltVal val="0"/>
                                          </p:val>
                                        </p:tav>
                                        <p:tav tm="100000">
                                          <p:val>
                                            <p:strVal val="#ppt_h"/>
                                          </p:val>
                                        </p:tav>
                                      </p:tavLst>
                                    </p:anim>
                                    <p:anim calcmode="lin" valueType="num">
                                      <p:cBhvr>
                                        <p:cTn id="12" dur="3000" fill="hold"/>
                                        <p:tgtEl>
                                          <p:spTgt spid="49"/>
                                        </p:tgtEl>
                                        <p:attrNameLst>
                                          <p:attrName>style.rotation</p:attrName>
                                        </p:attrNameLst>
                                      </p:cBhvr>
                                      <p:tavLst>
                                        <p:tav tm="0">
                                          <p:val>
                                            <p:fltVal val="90"/>
                                          </p:val>
                                        </p:tav>
                                        <p:tav tm="100000">
                                          <p:val>
                                            <p:fltVal val="0"/>
                                          </p:val>
                                        </p:tav>
                                      </p:tavLst>
                                    </p:anim>
                                    <p:animEffect transition="in" filter="fade">
                                      <p:cBhvr>
                                        <p:cTn id="13" dur="3000"/>
                                        <p:tgtEl>
                                          <p:spTgt spid="49"/>
                                        </p:tgtEl>
                                      </p:cBhvr>
                                    </p:animEffect>
                                  </p:childTnLst>
                                </p:cTn>
                              </p:par>
                            </p:childTnLst>
                          </p:cTn>
                        </p:par>
                        <p:par>
                          <p:cTn id="14" fill="hold">
                            <p:stCondLst>
                              <p:cond delay="4500"/>
                            </p:stCondLst>
                            <p:childTnLst>
                              <p:par>
                                <p:cTn id="15" presetID="6" presetClass="emph" presetSubtype="0" fill="hold" nodeType="afterEffect">
                                  <p:stCondLst>
                                    <p:cond delay="0"/>
                                  </p:stCondLst>
                                  <p:childTnLst>
                                    <p:animScale>
                                      <p:cBhvr>
                                        <p:cTn id="16" dur="3000" fill="hold"/>
                                        <p:tgtEl>
                                          <p:spTgt spid="51"/>
                                        </p:tgtEl>
                                      </p:cBhvr>
                                      <p:by x="400000" y="400000"/>
                                    </p:animScale>
                                  </p:childTnLst>
                                </p:cTn>
                              </p:par>
                              <p:par>
                                <p:cTn id="17" presetID="10"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10" presetClass="entr" presetSubtype="0" fill="hold" nodeType="withEffect">
                                  <p:stCondLst>
                                    <p:cond delay="2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nodeType="with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nodeType="with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childTnLst>
                          </p:cTn>
                        </p:par>
                        <p:par>
                          <p:cTn id="35" fill="hold">
                            <p:stCondLst>
                              <p:cond delay="7500"/>
                            </p:stCondLst>
                            <p:childTnLst>
                              <p:par>
                                <p:cTn id="36" presetID="8" presetClass="emph" presetSubtype="0" fill="hold" nodeType="afterEffect">
                                  <p:stCondLst>
                                    <p:cond delay="0"/>
                                  </p:stCondLst>
                                  <p:childTnLst>
                                    <p:animRot by="21600000">
                                      <p:cBhvr>
                                        <p:cTn id="37" dur="4000" fill="hold"/>
                                        <p:tgtEl>
                                          <p:spTgt spid="51"/>
                                        </p:tgtEl>
                                        <p:attrNameLst>
                                          <p:attrName>r</p:attrName>
                                        </p:attrNameLst>
                                      </p:cBhvr>
                                    </p:animRot>
                                  </p:childTnLst>
                                </p:cTn>
                              </p:par>
                              <p:par>
                                <p:cTn id="38" presetID="53" presetClass="exit" presetSubtype="32" fill="hold" nodeType="withEffect">
                                  <p:stCondLst>
                                    <p:cond delay="1000"/>
                                  </p:stCondLst>
                                  <p:childTnLst>
                                    <p:anim calcmode="lin" valueType="num">
                                      <p:cBhvr>
                                        <p:cTn id="39" dur="2000"/>
                                        <p:tgtEl>
                                          <p:spTgt spid="11"/>
                                        </p:tgtEl>
                                        <p:attrNameLst>
                                          <p:attrName>ppt_w</p:attrName>
                                        </p:attrNameLst>
                                      </p:cBhvr>
                                      <p:tavLst>
                                        <p:tav tm="0">
                                          <p:val>
                                            <p:strVal val="ppt_w"/>
                                          </p:val>
                                        </p:tav>
                                        <p:tav tm="100000">
                                          <p:val>
                                            <p:fltVal val="0"/>
                                          </p:val>
                                        </p:tav>
                                      </p:tavLst>
                                    </p:anim>
                                    <p:anim calcmode="lin" valueType="num">
                                      <p:cBhvr>
                                        <p:cTn id="40" dur="2000"/>
                                        <p:tgtEl>
                                          <p:spTgt spid="11"/>
                                        </p:tgtEl>
                                        <p:attrNameLst>
                                          <p:attrName>ppt_h</p:attrName>
                                        </p:attrNameLst>
                                      </p:cBhvr>
                                      <p:tavLst>
                                        <p:tav tm="0">
                                          <p:val>
                                            <p:strVal val="ppt_h"/>
                                          </p:val>
                                        </p:tav>
                                        <p:tav tm="100000">
                                          <p:val>
                                            <p:fltVal val="0"/>
                                          </p:val>
                                        </p:tav>
                                      </p:tavLst>
                                    </p:anim>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53" presetClass="exit" presetSubtype="32" fill="hold" nodeType="withEffect">
                                  <p:stCondLst>
                                    <p:cond delay="750"/>
                                  </p:stCondLst>
                                  <p:childTnLst>
                                    <p:anim calcmode="lin" valueType="num">
                                      <p:cBhvr>
                                        <p:cTn id="44" dur="2000"/>
                                        <p:tgtEl>
                                          <p:spTgt spid="14"/>
                                        </p:tgtEl>
                                        <p:attrNameLst>
                                          <p:attrName>ppt_w</p:attrName>
                                        </p:attrNameLst>
                                      </p:cBhvr>
                                      <p:tavLst>
                                        <p:tav tm="0">
                                          <p:val>
                                            <p:strVal val="ppt_w"/>
                                          </p:val>
                                        </p:tav>
                                        <p:tav tm="100000">
                                          <p:val>
                                            <p:fltVal val="0"/>
                                          </p:val>
                                        </p:tav>
                                      </p:tavLst>
                                    </p:anim>
                                    <p:anim calcmode="lin" valueType="num">
                                      <p:cBhvr>
                                        <p:cTn id="45" dur="2000"/>
                                        <p:tgtEl>
                                          <p:spTgt spid="14"/>
                                        </p:tgtEl>
                                        <p:attrNameLst>
                                          <p:attrName>ppt_h</p:attrName>
                                        </p:attrNameLst>
                                      </p:cBhvr>
                                      <p:tavLst>
                                        <p:tav tm="0">
                                          <p:val>
                                            <p:strVal val="ppt_h"/>
                                          </p:val>
                                        </p:tav>
                                        <p:tav tm="100000">
                                          <p:val>
                                            <p:fltVal val="0"/>
                                          </p:val>
                                        </p:tav>
                                      </p:tavLst>
                                    </p:anim>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par>
                                <p:cTn id="48" presetID="53" presetClass="exit" presetSubtype="32" fill="hold" nodeType="withEffect">
                                  <p:stCondLst>
                                    <p:cond delay="500"/>
                                  </p:stCondLst>
                                  <p:childTnLst>
                                    <p:anim calcmode="lin" valueType="num">
                                      <p:cBhvr>
                                        <p:cTn id="49" dur="2000"/>
                                        <p:tgtEl>
                                          <p:spTgt spid="15"/>
                                        </p:tgtEl>
                                        <p:attrNameLst>
                                          <p:attrName>ppt_w</p:attrName>
                                        </p:attrNameLst>
                                      </p:cBhvr>
                                      <p:tavLst>
                                        <p:tav tm="0">
                                          <p:val>
                                            <p:strVal val="ppt_w"/>
                                          </p:val>
                                        </p:tav>
                                        <p:tav tm="100000">
                                          <p:val>
                                            <p:fltVal val="0"/>
                                          </p:val>
                                        </p:tav>
                                      </p:tavLst>
                                    </p:anim>
                                    <p:anim calcmode="lin" valueType="num">
                                      <p:cBhvr>
                                        <p:cTn id="50" dur="2000"/>
                                        <p:tgtEl>
                                          <p:spTgt spid="15"/>
                                        </p:tgtEl>
                                        <p:attrNameLst>
                                          <p:attrName>ppt_h</p:attrName>
                                        </p:attrNameLst>
                                      </p:cBhvr>
                                      <p:tavLst>
                                        <p:tav tm="0">
                                          <p:val>
                                            <p:strVal val="ppt_h"/>
                                          </p:val>
                                        </p:tav>
                                        <p:tav tm="100000">
                                          <p:val>
                                            <p:fltVal val="0"/>
                                          </p:val>
                                        </p:tav>
                                      </p:tavLst>
                                    </p:anim>
                                    <p:animEffect transition="out" filter="fade">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par>
                                <p:cTn id="53" presetID="53" presetClass="exit" presetSubtype="32" fill="hold" nodeType="withEffect">
                                  <p:stCondLst>
                                    <p:cond delay="500"/>
                                  </p:stCondLst>
                                  <p:childTnLst>
                                    <p:anim calcmode="lin" valueType="num">
                                      <p:cBhvr>
                                        <p:cTn id="54" dur="2000"/>
                                        <p:tgtEl>
                                          <p:spTgt spid="16"/>
                                        </p:tgtEl>
                                        <p:attrNameLst>
                                          <p:attrName>ppt_w</p:attrName>
                                        </p:attrNameLst>
                                      </p:cBhvr>
                                      <p:tavLst>
                                        <p:tav tm="0">
                                          <p:val>
                                            <p:strVal val="ppt_w"/>
                                          </p:val>
                                        </p:tav>
                                        <p:tav tm="100000">
                                          <p:val>
                                            <p:fltVal val="0"/>
                                          </p:val>
                                        </p:tav>
                                      </p:tavLst>
                                    </p:anim>
                                    <p:anim calcmode="lin" valueType="num">
                                      <p:cBhvr>
                                        <p:cTn id="55" dur="2000"/>
                                        <p:tgtEl>
                                          <p:spTgt spid="16"/>
                                        </p:tgtEl>
                                        <p:attrNameLst>
                                          <p:attrName>ppt_h</p:attrName>
                                        </p:attrNameLst>
                                      </p:cBhvr>
                                      <p:tavLst>
                                        <p:tav tm="0">
                                          <p:val>
                                            <p:strVal val="ppt_h"/>
                                          </p:val>
                                        </p:tav>
                                        <p:tav tm="100000">
                                          <p:val>
                                            <p:fltVal val="0"/>
                                          </p:val>
                                        </p:tav>
                                      </p:tavLst>
                                    </p:anim>
                                    <p:animEffect transition="out" filter="fade">
                                      <p:cBhvr>
                                        <p:cTn id="56" dur="2000"/>
                                        <p:tgtEl>
                                          <p:spTgt spid="16"/>
                                        </p:tgtEl>
                                      </p:cBhvr>
                                    </p:animEffect>
                                    <p:set>
                                      <p:cBhvr>
                                        <p:cTn id="57" dur="1" fill="hold">
                                          <p:stCondLst>
                                            <p:cond delay="1999"/>
                                          </p:stCondLst>
                                        </p:cTn>
                                        <p:tgtEl>
                                          <p:spTgt spid="16"/>
                                        </p:tgtEl>
                                        <p:attrNameLst>
                                          <p:attrName>style.visibility</p:attrName>
                                        </p:attrNameLst>
                                      </p:cBhvr>
                                      <p:to>
                                        <p:strVal val="hidden"/>
                                      </p:to>
                                    </p:set>
                                  </p:childTnLst>
                                </p:cTn>
                              </p:par>
                              <p:par>
                                <p:cTn id="58" presetID="53" presetClass="exit" presetSubtype="32" fill="hold" nodeType="withEffect">
                                  <p:stCondLst>
                                    <p:cond delay="250"/>
                                  </p:stCondLst>
                                  <p:childTnLst>
                                    <p:anim calcmode="lin" valueType="num">
                                      <p:cBhvr>
                                        <p:cTn id="59" dur="2000"/>
                                        <p:tgtEl>
                                          <p:spTgt spid="17"/>
                                        </p:tgtEl>
                                        <p:attrNameLst>
                                          <p:attrName>ppt_w</p:attrName>
                                        </p:attrNameLst>
                                      </p:cBhvr>
                                      <p:tavLst>
                                        <p:tav tm="0">
                                          <p:val>
                                            <p:strVal val="ppt_w"/>
                                          </p:val>
                                        </p:tav>
                                        <p:tav tm="100000">
                                          <p:val>
                                            <p:fltVal val="0"/>
                                          </p:val>
                                        </p:tav>
                                      </p:tavLst>
                                    </p:anim>
                                    <p:anim calcmode="lin" valueType="num">
                                      <p:cBhvr>
                                        <p:cTn id="60" dur="2000"/>
                                        <p:tgtEl>
                                          <p:spTgt spid="17"/>
                                        </p:tgtEl>
                                        <p:attrNameLst>
                                          <p:attrName>ppt_h</p:attrName>
                                        </p:attrNameLst>
                                      </p:cBhvr>
                                      <p:tavLst>
                                        <p:tav tm="0">
                                          <p:val>
                                            <p:strVal val="ppt_h"/>
                                          </p:val>
                                        </p:tav>
                                        <p:tav tm="100000">
                                          <p:val>
                                            <p:fltVal val="0"/>
                                          </p:val>
                                        </p:tav>
                                      </p:tavLst>
                                    </p:anim>
                                    <p:animEffect transition="out" filter="fade">
                                      <p:cBhvr>
                                        <p:cTn id="61" dur="2000"/>
                                        <p:tgtEl>
                                          <p:spTgt spid="17"/>
                                        </p:tgtEl>
                                      </p:cBhvr>
                                    </p:animEffect>
                                    <p:set>
                                      <p:cBhvr>
                                        <p:cTn id="62" dur="1" fill="hold">
                                          <p:stCondLst>
                                            <p:cond delay="1999"/>
                                          </p:stCondLst>
                                        </p:cTn>
                                        <p:tgtEl>
                                          <p:spTgt spid="17"/>
                                        </p:tgtEl>
                                        <p:attrNameLst>
                                          <p:attrName>style.visibility</p:attrName>
                                        </p:attrNameLst>
                                      </p:cBhvr>
                                      <p:to>
                                        <p:strVal val="hidden"/>
                                      </p:to>
                                    </p:set>
                                  </p:childTnLst>
                                </p:cTn>
                              </p:par>
                              <p:par>
                                <p:cTn id="63" presetID="53" presetClass="exit" presetSubtype="32" fill="hold" nodeType="withEffect">
                                  <p:stCondLst>
                                    <p:cond delay="1000"/>
                                  </p:stCondLst>
                                  <p:childTnLst>
                                    <p:anim calcmode="lin" valueType="num">
                                      <p:cBhvr>
                                        <p:cTn id="64" dur="2000"/>
                                        <p:tgtEl>
                                          <p:spTgt spid="18"/>
                                        </p:tgtEl>
                                        <p:attrNameLst>
                                          <p:attrName>ppt_w</p:attrName>
                                        </p:attrNameLst>
                                      </p:cBhvr>
                                      <p:tavLst>
                                        <p:tav tm="0">
                                          <p:val>
                                            <p:strVal val="ppt_w"/>
                                          </p:val>
                                        </p:tav>
                                        <p:tav tm="100000">
                                          <p:val>
                                            <p:fltVal val="0"/>
                                          </p:val>
                                        </p:tav>
                                      </p:tavLst>
                                    </p:anim>
                                    <p:anim calcmode="lin" valueType="num">
                                      <p:cBhvr>
                                        <p:cTn id="65" dur="2000"/>
                                        <p:tgtEl>
                                          <p:spTgt spid="18"/>
                                        </p:tgtEl>
                                        <p:attrNameLst>
                                          <p:attrName>ppt_h</p:attrName>
                                        </p:attrNameLst>
                                      </p:cBhvr>
                                      <p:tavLst>
                                        <p:tav tm="0">
                                          <p:val>
                                            <p:strVal val="ppt_h"/>
                                          </p:val>
                                        </p:tav>
                                        <p:tav tm="100000">
                                          <p:val>
                                            <p:fltVal val="0"/>
                                          </p:val>
                                        </p:tav>
                                      </p:tavLst>
                                    </p:anim>
                                    <p:animEffect transition="out" filter="fade">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par>
                          <p:cTn id="68" fill="hold">
                            <p:stCondLst>
                              <p:cond delay="11500"/>
                            </p:stCondLst>
                            <p:childTnLst>
                              <p:par>
                                <p:cTn id="69" presetID="35" presetClass="exit" presetSubtype="0" fill="hold" nodeType="afterEffect">
                                  <p:stCondLst>
                                    <p:cond delay="0"/>
                                  </p:stCondLst>
                                  <p:childTnLst>
                                    <p:animEffect transition="out" filter="fade">
                                      <p:cBhvr>
                                        <p:cTn id="70" dur="4000"/>
                                        <p:tgtEl>
                                          <p:spTgt spid="49"/>
                                        </p:tgtEl>
                                      </p:cBhvr>
                                    </p:animEffect>
                                    <p:anim calcmode="lin" valueType="num">
                                      <p:cBhvr>
                                        <p:cTn id="71" dur="4000"/>
                                        <p:tgtEl>
                                          <p:spTgt spid="49"/>
                                        </p:tgtEl>
                                        <p:attrNameLst>
                                          <p:attrName>style.rotation</p:attrName>
                                        </p:attrNameLst>
                                      </p:cBhvr>
                                      <p:tavLst>
                                        <p:tav tm="0">
                                          <p:val>
                                            <p:fltVal val="0"/>
                                          </p:val>
                                        </p:tav>
                                        <p:tav tm="100000">
                                          <p:val>
                                            <p:fltVal val="720"/>
                                          </p:val>
                                        </p:tav>
                                      </p:tavLst>
                                    </p:anim>
                                    <p:anim calcmode="lin" valueType="num">
                                      <p:cBhvr>
                                        <p:cTn id="72" dur="4000"/>
                                        <p:tgtEl>
                                          <p:spTgt spid="49"/>
                                        </p:tgtEl>
                                        <p:attrNameLst>
                                          <p:attrName>ppt_h</p:attrName>
                                        </p:attrNameLst>
                                      </p:cBhvr>
                                      <p:tavLst>
                                        <p:tav tm="0">
                                          <p:val>
                                            <p:strVal val="ppt_h"/>
                                          </p:val>
                                        </p:tav>
                                        <p:tav tm="100000">
                                          <p:val>
                                            <p:fltVal val="0"/>
                                          </p:val>
                                        </p:tav>
                                      </p:tavLst>
                                    </p:anim>
                                    <p:anim calcmode="lin" valueType="num">
                                      <p:cBhvr>
                                        <p:cTn id="73" dur="4000"/>
                                        <p:tgtEl>
                                          <p:spTgt spid="49"/>
                                        </p:tgtEl>
                                        <p:attrNameLst>
                                          <p:attrName>ppt_w</p:attrName>
                                        </p:attrNameLst>
                                      </p:cBhvr>
                                      <p:tavLst>
                                        <p:tav tm="0">
                                          <p:val>
                                            <p:strVal val="ppt_w"/>
                                          </p:val>
                                        </p:tav>
                                        <p:tav tm="100000">
                                          <p:val>
                                            <p:fltVal val="0"/>
                                          </p:val>
                                        </p:tav>
                                      </p:tavLst>
                                    </p:anim>
                                    <p:set>
                                      <p:cBhvr>
                                        <p:cTn id="74" dur="1" fill="hold">
                                          <p:stCondLst>
                                            <p:cond delay="3999"/>
                                          </p:stCondLst>
                                        </p:cTn>
                                        <p:tgtEl>
                                          <p:spTgt spid="49"/>
                                        </p:tgtEl>
                                        <p:attrNameLst>
                                          <p:attrName>style.visibility</p:attrName>
                                        </p:attrNameLst>
                                      </p:cBhvr>
                                      <p:to>
                                        <p:strVal val="hidden"/>
                                      </p:to>
                                    </p:set>
                                  </p:childTnLst>
                                </p:cTn>
                              </p:par>
                              <p:par>
                                <p:cTn id="75" presetID="8" presetClass="exit" presetSubtype="16" fill="hold" nodeType="withEffect">
                                  <p:stCondLst>
                                    <p:cond delay="1750"/>
                                  </p:stCondLst>
                                  <p:childTnLst>
                                    <p:animEffect transition="out" filter="diamond(in)">
                                      <p:cBhvr>
                                        <p:cTn id="76" dur="2500"/>
                                        <p:tgtEl>
                                          <p:spTgt spid="51"/>
                                        </p:tgtEl>
                                      </p:cBhvr>
                                    </p:animEffect>
                                    <p:set>
                                      <p:cBhvr>
                                        <p:cTn id="77" dur="1" fill="hold">
                                          <p:stCondLst>
                                            <p:cond delay="2499"/>
                                          </p:stCondLst>
                                        </p:cTn>
                                        <p:tgtEl>
                                          <p:spTgt spid="51"/>
                                        </p:tgtEl>
                                        <p:attrNameLst>
                                          <p:attrName>style.visibility</p:attrName>
                                        </p:attrNameLst>
                                      </p:cBhvr>
                                      <p:to>
                                        <p:strVal val="hidden"/>
                                      </p:to>
                                    </p:set>
                                  </p:childTnLst>
                                </p:cTn>
                              </p:par>
                            </p:childTnLst>
                          </p:cTn>
                        </p:par>
                        <p:par>
                          <p:cTn id="78" fill="hold">
                            <p:stCondLst>
                              <p:cond delay="15750"/>
                            </p:stCondLst>
                            <p:childTnLst>
                              <p:par>
                                <p:cTn id="79" presetID="41" presetClass="entr" presetSubtype="0" fill="hold" grpId="0" nodeType="afterEffect">
                                  <p:stCondLst>
                                    <p:cond delay="500"/>
                                  </p:stCondLst>
                                  <p:iterate type="lt">
                                    <p:tmPct val="10000"/>
                                  </p:iterate>
                                  <p:childTnLst>
                                    <p:set>
                                      <p:cBhvr>
                                        <p:cTn id="80" dur="1" fill="hold">
                                          <p:stCondLst>
                                            <p:cond delay="0"/>
                                          </p:stCondLst>
                                        </p:cTn>
                                        <p:tgtEl>
                                          <p:spTgt spid="63"/>
                                        </p:tgtEl>
                                        <p:attrNameLst>
                                          <p:attrName>style.visibility</p:attrName>
                                        </p:attrNameLst>
                                      </p:cBhvr>
                                      <p:to>
                                        <p:strVal val="visible"/>
                                      </p:to>
                                    </p:set>
                                    <p:anim calcmode="lin" valueType="num">
                                      <p:cBhvr>
                                        <p:cTn id="81" dur="1000" fill="hold"/>
                                        <p:tgtEl>
                                          <p:spTgt spid="63"/>
                                        </p:tgtEl>
                                        <p:attrNameLst>
                                          <p:attrName>ppt_x</p:attrName>
                                        </p:attrNameLst>
                                      </p:cBhvr>
                                      <p:tavLst>
                                        <p:tav tm="0">
                                          <p:val>
                                            <p:strVal val="#ppt_x"/>
                                          </p:val>
                                        </p:tav>
                                        <p:tav tm="50000">
                                          <p:val>
                                            <p:strVal val="#ppt_x+.1"/>
                                          </p:val>
                                        </p:tav>
                                        <p:tav tm="100000">
                                          <p:val>
                                            <p:strVal val="#ppt_x"/>
                                          </p:val>
                                        </p:tav>
                                      </p:tavLst>
                                    </p:anim>
                                    <p:anim calcmode="lin" valueType="num">
                                      <p:cBhvr>
                                        <p:cTn id="82" dur="1000" fill="hold"/>
                                        <p:tgtEl>
                                          <p:spTgt spid="63"/>
                                        </p:tgtEl>
                                        <p:attrNameLst>
                                          <p:attrName>ppt_y</p:attrName>
                                        </p:attrNameLst>
                                      </p:cBhvr>
                                      <p:tavLst>
                                        <p:tav tm="0">
                                          <p:val>
                                            <p:strVal val="#ppt_y"/>
                                          </p:val>
                                        </p:tav>
                                        <p:tav tm="100000">
                                          <p:val>
                                            <p:strVal val="#ppt_y"/>
                                          </p:val>
                                        </p:tav>
                                      </p:tavLst>
                                    </p:anim>
                                    <p:anim calcmode="lin" valueType="num">
                                      <p:cBhvr>
                                        <p:cTn id="83" dur="1000" fill="hold"/>
                                        <p:tgtEl>
                                          <p:spTgt spid="63"/>
                                        </p:tgtEl>
                                        <p:attrNameLst>
                                          <p:attrName>ppt_h</p:attrName>
                                        </p:attrNameLst>
                                      </p:cBhvr>
                                      <p:tavLst>
                                        <p:tav tm="0">
                                          <p:val>
                                            <p:strVal val="#ppt_h/10"/>
                                          </p:val>
                                        </p:tav>
                                        <p:tav tm="50000">
                                          <p:val>
                                            <p:strVal val="#ppt_h+.01"/>
                                          </p:val>
                                        </p:tav>
                                        <p:tav tm="100000">
                                          <p:val>
                                            <p:strVal val="#ppt_h"/>
                                          </p:val>
                                        </p:tav>
                                      </p:tavLst>
                                    </p:anim>
                                    <p:anim calcmode="lin" valueType="num">
                                      <p:cBhvr>
                                        <p:cTn id="84" dur="1000" fill="hold"/>
                                        <p:tgtEl>
                                          <p:spTgt spid="63"/>
                                        </p:tgtEl>
                                        <p:attrNameLst>
                                          <p:attrName>ppt_w</p:attrName>
                                        </p:attrNameLst>
                                      </p:cBhvr>
                                      <p:tavLst>
                                        <p:tav tm="0">
                                          <p:val>
                                            <p:strVal val="#ppt_w/10"/>
                                          </p:val>
                                        </p:tav>
                                        <p:tav tm="50000">
                                          <p:val>
                                            <p:strVal val="#ppt_w+.01"/>
                                          </p:val>
                                        </p:tav>
                                        <p:tav tm="100000">
                                          <p:val>
                                            <p:strVal val="#ppt_w"/>
                                          </p:val>
                                        </p:tav>
                                      </p:tavLst>
                                    </p:anim>
                                    <p:animEffect transition="in" filter="fade">
                                      <p:cBhvr>
                                        <p:cTn id="85" dur="1000" tmFilter="0,0; .5, 1; 1, 1"/>
                                        <p:tgtEl>
                                          <p:spTgt spid="63"/>
                                        </p:tgtEl>
                                      </p:cBhvr>
                                    </p:animEffect>
                                  </p:childTnLst>
                                </p:cTn>
                              </p:par>
                            </p:childTnLst>
                          </p:cTn>
                        </p:par>
                        <p:par>
                          <p:cTn id="86" fill="hold">
                            <p:stCondLst>
                              <p:cond delay="18350"/>
                            </p:stCondLst>
                            <p:childTnLst>
                              <p:par>
                                <p:cTn id="87" presetID="10" presetClass="entr" presetSubtype="0" fill="hold" grpId="0" nodeType="afterEffect">
                                  <p:stCondLst>
                                    <p:cond delay="25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childTnLst>
                                </p:cTn>
                              </p:par>
                            </p:childTnLst>
                          </p:cTn>
                        </p:par>
                        <p:par>
                          <p:cTn id="90" fill="hold">
                            <p:stCondLst>
                              <p:cond delay="19600"/>
                            </p:stCondLst>
                            <p:childTnLst>
                              <p:par>
                                <p:cTn id="91" presetID="10" presetClass="entr" presetSubtype="0" fill="hold" grpId="0" nodeType="afterEffect">
                                  <p:stCondLst>
                                    <p:cond delay="15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1000"/>
                                        <p:tgtEl>
                                          <p:spTgt spid="65"/>
                                        </p:tgtEl>
                                      </p:cBhvr>
                                    </p:animEffect>
                                  </p:childTnLst>
                                </p:cTn>
                              </p:par>
                            </p:childTnLst>
                          </p:cTn>
                        </p:par>
                        <p:par>
                          <p:cTn id="94" fill="hold">
                            <p:stCondLst>
                              <p:cond delay="20750"/>
                            </p:stCondLst>
                            <p:childTnLst>
                              <p:par>
                                <p:cTn id="95" presetID="1" presetClass="entr" presetSubtype="0"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4770</TotalTime>
  <Words>3160</Words>
  <Application>Microsoft Office PowerPoint</Application>
  <PresentationFormat>Widescreen</PresentationFormat>
  <Paragraphs>302</Paragraphs>
  <Slides>41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Adobe Arabic</vt:lpstr>
      <vt:lpstr>Arial</vt:lpstr>
      <vt:lpstr>Calibri</vt:lpstr>
      <vt:lpstr>Calibri Light</vt:lpstr>
      <vt:lpstr>Cambria</vt:lpstr>
      <vt:lpstr>Georgia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Mcellen</dc:creator>
  <cp:lastModifiedBy>Gerri Leviston</cp:lastModifiedBy>
  <cp:revision>405</cp:revision>
  <dcterms:created xsi:type="dcterms:W3CDTF">2014-12-14T16:36:59Z</dcterms:created>
  <dcterms:modified xsi:type="dcterms:W3CDTF">2016-01-21T16:46:45Z</dcterms:modified>
</cp:coreProperties>
</file>